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76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FAEB6-2E95-4202-BD42-4C2CB412BAFB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44DB5-29E1-464F-B19C-8BDC2847157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E35C9-9967-45B7-86B8-53AB2A0CF8DD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A1448-9997-4D55-84CA-3546A1CA5AC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31F4-EF2F-4725-8393-D0D1ED4D3C63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3F04B-D814-4249-BD62-63BDAEED77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C887F-A6AA-4C00-A6CE-26185871DD3F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C17C6-D294-41BA-BDED-1AC68CB881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3CFE-620A-4853-A737-4AE3F0BF830C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6001E-6BF8-4818-BB74-223DE9E5140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3100A-A67A-4AE0-AA43-6DD3389397D9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9AFC5-8799-4D98-9F34-D2F67BF13D6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9C1A1-AC6E-43F1-90A9-A592700666BF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E85F-8D2D-46F4-ADE4-E157F8C2C8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30BE8-F080-42D4-A8A1-9B115C3EB3ED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DBE27-376D-4F8A-A88A-10594AD6288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7AF5-49F7-40E9-9E8B-B8459B206215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8374-BBA8-4A85-B0A7-1B574E0450F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6BEAF-80D2-4A48-8996-50DCCA208918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82F1-AB17-478A-BAF3-6744A009493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3D783-E7DB-4714-A6D7-98337FFAB60B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2AC2-A44F-480C-A3A7-3E56BB0942D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07460E-69BF-4B22-B487-CF8A1D84C862}" type="datetimeFigureOut">
              <a:rPr lang="uk-UA"/>
              <a:pPr>
                <a:defRPr/>
              </a:pPr>
              <a:t>05.04.2017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A7BB73-B3B6-406B-9A59-9EBFDAC3AD9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кутник 5"/>
          <p:cNvSpPr>
            <a:spLocks noChangeArrowheads="1"/>
          </p:cNvSpPr>
          <p:nvPr/>
        </p:nvSpPr>
        <p:spPr bwMode="auto">
          <a:xfrm>
            <a:off x="1085850" y="0"/>
            <a:ext cx="9440863" cy="414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algn="r">
              <a:lnSpc>
                <a:spcPct val="150000"/>
              </a:lnSpc>
              <a:spcAft>
                <a:spcPts val="800"/>
              </a:spcAft>
            </a:pPr>
            <a:r>
              <a:rPr lang="uk-UA" sz="12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 </a:t>
            </a:r>
            <a:r>
              <a:rPr lang="uk-UA" sz="14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</a:t>
            </a:r>
            <a:r>
              <a:rPr lang="uk-UA" sz="16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Додаток 2</a:t>
            </a:r>
            <a:r>
              <a:rPr lang="uk-UA" sz="16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     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>
              <a:lnSpc>
                <a:spcPct val="120000"/>
              </a:lnSpc>
              <a:buFont typeface="Calibri Light" pitchFamily="34" charset="0"/>
              <a:buNone/>
            </a:pP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uk-UA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Складання підсумкового іспиту</a:t>
            </a:r>
            <a:r>
              <a:rPr lang="uk-UA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мета – отримання максимальної </a:t>
            </a:r>
            <a:r>
              <a:rPr lang="uk-UA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 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балів, незважаючи на наявність сертифіката (100 балів); 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algn="just">
              <a:lnSpc>
                <a:spcPct val="150000"/>
              </a:lnSpc>
              <a:buFont typeface="Symbol" pitchFamily="18" charset="2"/>
              <a:buNone/>
            </a:pP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uk-UA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В2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від 75 б. до 90 б.;</a:t>
            </a: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lang="uk-UA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С1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від 91 б. до 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95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C2</a:t>
            </a: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lang="uk-UA" sz="1400" dirty="0">
                <a:latin typeface="Arial" charset="0"/>
                <a:ea typeface="Calibri" pitchFamily="34" charset="0"/>
                <a:cs typeface="Times New Roman" pitchFamily="18" charset="0"/>
              </a:rPr>
              <a:t>від 96 б. до 100 б.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algn="just">
              <a:lnSpc>
                <a:spcPct val="150000"/>
              </a:lnSpc>
              <a:buFont typeface="Calibri Light" pitchFamily="34" charset="0"/>
              <a:buNone/>
            </a:pPr>
            <a:r>
              <a:rPr lang="en-US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2. </a:t>
            </a:r>
            <a:r>
              <a:rPr lang="uk-UA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 складання підсумкового іспиту:</a:t>
            </a:r>
            <a:endParaRPr lang="uk-UA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alibri Light" pitchFamily="34" charset="0"/>
              <a:buChar char="•"/>
            </a:pP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Представлення сертифіката міжнародного </a:t>
            </a:r>
            <a:r>
              <a:rPr lang="uk-UA" sz="16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стандарта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рівня                        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algn="just">
              <a:lnSpc>
                <a:spcPct val="150000"/>
              </a:lnSpc>
              <a:buFont typeface="Symbol" pitchFamily="18" charset="2"/>
              <a:buChar char=""/>
            </a:pPr>
            <a:r>
              <a:rPr lang="uk-UA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В2 – зарахування 90 балів та отримання оцінки 5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alibri Light" pitchFamily="34" charset="0"/>
              <a:buNone/>
            </a:pPr>
            <a:r>
              <a:rPr lang="en-US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 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Представлення сертифіката міжнародного </a:t>
            </a:r>
            <a:r>
              <a:rPr lang="uk-UA" sz="1600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стандарта</a:t>
            </a:r>
            <a:r>
              <a:rPr lang="uk-UA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рівня            </a:t>
            </a:r>
            <a:endParaRPr lang="uk-UA" sz="16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800"/>
              </a:spcAft>
              <a:buFont typeface="Symbol" pitchFamily="18" charset="2"/>
              <a:buChar char=""/>
            </a:pPr>
            <a:r>
              <a:rPr lang="uk-UA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С1 – зарахування 95 балів та отримання оцінки </a:t>
            </a:r>
            <a:r>
              <a:rPr lang="uk-UA" sz="1600" b="1" dirty="0">
                <a:latin typeface="Arial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uk-UA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uk-UA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uk-UA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С2- </a:t>
            </a:r>
            <a:r>
              <a:rPr lang="uk-UA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зарахування 100 балів та </a:t>
            </a:r>
            <a:r>
              <a:rPr lang="uk-UA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ння</a:t>
            </a:r>
            <a:r>
              <a:rPr lang="uk-UA" sz="1400" b="1" dirty="0" smtClean="0">
                <a:latin typeface="Times New Roman" pitchFamily="18" charset="0"/>
              </a:rPr>
              <a:t> </a:t>
            </a:r>
            <a:r>
              <a:rPr lang="uk-UA" sz="1400" b="1" dirty="0">
                <a:latin typeface="Times New Roman" pitchFamily="18" charset="0"/>
              </a:rPr>
              <a:t>оцінки </a:t>
            </a:r>
            <a:r>
              <a:rPr lang="uk-UA" sz="1600" b="1" dirty="0">
                <a:latin typeface="Times New Roman" pitchFamily="18" charset="0"/>
              </a:rPr>
              <a:t>5</a:t>
            </a:r>
            <a:endParaRPr lang="uk-UA" sz="1600" dirty="0">
              <a:latin typeface="Times New Roman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uk-UA" sz="1600" b="1" dirty="0">
                <a:latin typeface="Times New Roman" pitchFamily="18" charset="0"/>
              </a:rPr>
              <a:t>Примітка</a:t>
            </a:r>
            <a:r>
              <a:rPr lang="uk-UA" sz="1600" dirty="0">
                <a:latin typeface="Times New Roman" pitchFamily="18" charset="0"/>
              </a:rPr>
              <a:t>: У випадку отримання нижчої кількості балів під час іспиту, записувати студентам  кількість   балів, </a:t>
            </a:r>
            <a:r>
              <a:rPr lang="uk-UA" sz="1600" dirty="0" smtClean="0">
                <a:latin typeface="Times New Roman" pitchFamily="18" charset="0"/>
              </a:rPr>
              <a:t>якій </a:t>
            </a:r>
            <a:r>
              <a:rPr lang="uk-UA" sz="1600" dirty="0">
                <a:latin typeface="Times New Roman" pitchFamily="18" charset="0"/>
              </a:rPr>
              <a:t>відповідає наявний сертифікат.</a:t>
            </a:r>
          </a:p>
        </p:txBody>
      </p:sp>
      <p:graphicFrame>
        <p:nvGraphicFramePr>
          <p:cNvPr id="13375" name="Group 63"/>
          <p:cNvGraphicFramePr>
            <a:graphicFrameLocks noGrp="1"/>
          </p:cNvGraphicFramePr>
          <p:nvPr/>
        </p:nvGraphicFramePr>
        <p:xfrm>
          <a:off x="2803525" y="4324350"/>
          <a:ext cx="7010400" cy="2116776"/>
        </p:xfrm>
        <a:graphic>
          <a:graphicData uri="http://schemas.openxmlformats.org/drawingml/2006/table">
            <a:tbl>
              <a:tblPr/>
              <a:tblGrid>
                <a:gridCol w="1401763"/>
                <a:gridCol w="1401762"/>
                <a:gridCol w="1401763"/>
                <a:gridCol w="1403350"/>
                <a:gridCol w="1401762"/>
              </a:tblGrid>
              <a:tr h="136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ЄКТС</a:t>
                      </a:r>
                      <a:endParaRPr kumimoji="0" lang="uk-U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Оцінка в балах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Оцінка за національною шкалою</a:t>
                      </a:r>
                      <a:endParaRPr kumimoji="0" lang="uk-UA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Екзамен, диференційований залік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Залік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90-100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відмінно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зараховано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81-89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uk-UA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дуже добре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uk-UA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71-80</a:t>
                      </a:r>
                      <a:endParaRPr kumimoji="0" lang="uk-UA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добре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61-70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задовільно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51-60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достатньо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9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FX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21-50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незадовільно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зараховано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39</Words>
  <Application>Microsoft Office PowerPoint</Application>
  <PresentationFormat>Произвольный</PresentationFormat>
  <Paragraphs>40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Деканат Іноземні Мов</dc:creator>
  <cp:lastModifiedBy>О.В</cp:lastModifiedBy>
  <cp:revision>15</cp:revision>
  <cp:lastPrinted>2017-02-24T11:20:58Z</cp:lastPrinted>
  <dcterms:created xsi:type="dcterms:W3CDTF">2017-02-24T11:17:55Z</dcterms:created>
  <dcterms:modified xsi:type="dcterms:W3CDTF">2017-04-05T15:37:13Z</dcterms:modified>
</cp:coreProperties>
</file>