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2"/>
  </p:notesMasterIdLst>
  <p:handoutMasterIdLst>
    <p:handoutMasterId r:id="rId23"/>
  </p:handoutMasterIdLst>
  <p:sldIdLst>
    <p:sldId id="256" r:id="rId2"/>
    <p:sldId id="257" r:id="rId3"/>
    <p:sldId id="259" r:id="rId4"/>
    <p:sldId id="269" r:id="rId5"/>
    <p:sldId id="260" r:id="rId6"/>
    <p:sldId id="261" r:id="rId7"/>
    <p:sldId id="278" r:id="rId8"/>
    <p:sldId id="270" r:id="rId9"/>
    <p:sldId id="271" r:id="rId10"/>
    <p:sldId id="273" r:id="rId11"/>
    <p:sldId id="272" r:id="rId12"/>
    <p:sldId id="274" r:id="rId13"/>
    <p:sldId id="275" r:id="rId14"/>
    <p:sldId id="276" r:id="rId15"/>
    <p:sldId id="277" r:id="rId16"/>
    <p:sldId id="262" r:id="rId17"/>
    <p:sldId id="263" r:id="rId18"/>
    <p:sldId id="267" r:id="rId19"/>
    <p:sldId id="268" r:id="rId20"/>
    <p:sldId id="264" r:id="rId21"/>
  </p:sldIdLst>
  <p:sldSz cx="12192000" cy="6858000"/>
  <p:notesSz cx="9929813" cy="6797675"/>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4" d="100"/>
          <a:sy n="64" d="100"/>
        </p:scale>
        <p:origin x="62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02919" cy="341064"/>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5624597" y="0"/>
            <a:ext cx="4302919" cy="341064"/>
          </a:xfrm>
          <a:prstGeom prst="rect">
            <a:avLst/>
          </a:prstGeom>
        </p:spPr>
        <p:txBody>
          <a:bodyPr vert="horz" lIns="91440" tIns="45720" rIns="91440" bIns="45720" rtlCol="0"/>
          <a:lstStyle>
            <a:lvl1pPr algn="r">
              <a:defRPr sz="1200"/>
            </a:lvl1pPr>
          </a:lstStyle>
          <a:p>
            <a:fld id="{BE4CDECB-6EB6-4988-B2FB-48AED48EB583}" type="datetimeFigureOut">
              <a:rPr lang="uk-UA" smtClean="0"/>
              <a:t>26.09.2019</a:t>
            </a:fld>
            <a:endParaRPr lang="uk-UA"/>
          </a:p>
        </p:txBody>
      </p:sp>
      <p:sp>
        <p:nvSpPr>
          <p:cNvPr id="4" name="Нижний колонтитул 3"/>
          <p:cNvSpPr>
            <a:spLocks noGrp="1"/>
          </p:cNvSpPr>
          <p:nvPr>
            <p:ph type="ftr" sz="quarter" idx="2"/>
          </p:nvPr>
        </p:nvSpPr>
        <p:spPr>
          <a:xfrm>
            <a:off x="1" y="6456612"/>
            <a:ext cx="4302919" cy="341064"/>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5624597" y="6456612"/>
            <a:ext cx="4302919" cy="341064"/>
          </a:xfrm>
          <a:prstGeom prst="rect">
            <a:avLst/>
          </a:prstGeom>
        </p:spPr>
        <p:txBody>
          <a:bodyPr vert="horz" lIns="91440" tIns="45720" rIns="91440" bIns="45720" rtlCol="0" anchor="b"/>
          <a:lstStyle>
            <a:lvl1pPr algn="r">
              <a:defRPr sz="1200"/>
            </a:lvl1pPr>
          </a:lstStyle>
          <a:p>
            <a:fld id="{A3BAD4C0-09D0-4DC7-9B11-ACC2AFE17F2F}" type="slidenum">
              <a:rPr lang="uk-UA" smtClean="0"/>
              <a:t>‹№›</a:t>
            </a:fld>
            <a:endParaRPr lang="uk-UA"/>
          </a:p>
        </p:txBody>
      </p:sp>
    </p:spTree>
    <p:extLst>
      <p:ext uri="{BB962C8B-B14F-4D97-AF65-F5344CB8AC3E}">
        <p14:creationId xmlns:p14="http://schemas.microsoft.com/office/powerpoint/2010/main" val="188527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02919" cy="341064"/>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5624597" y="0"/>
            <a:ext cx="4302919" cy="341064"/>
          </a:xfrm>
          <a:prstGeom prst="rect">
            <a:avLst/>
          </a:prstGeom>
        </p:spPr>
        <p:txBody>
          <a:bodyPr vert="horz" lIns="91440" tIns="45720" rIns="91440" bIns="45720" rtlCol="0"/>
          <a:lstStyle>
            <a:lvl1pPr algn="r">
              <a:defRPr sz="1200"/>
            </a:lvl1pPr>
          </a:lstStyle>
          <a:p>
            <a:fld id="{7D6E107F-5D51-4A26-B0B9-7EEB567199AA}" type="datetimeFigureOut">
              <a:rPr lang="uk-UA" smtClean="0"/>
              <a:t>26.09.2019</a:t>
            </a:fld>
            <a:endParaRPr lang="uk-UA"/>
          </a:p>
        </p:txBody>
      </p:sp>
      <p:sp>
        <p:nvSpPr>
          <p:cNvPr id="4" name="Образ слайда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1" y="6456612"/>
            <a:ext cx="4302919" cy="341064"/>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5624597" y="6456612"/>
            <a:ext cx="4302919" cy="341064"/>
          </a:xfrm>
          <a:prstGeom prst="rect">
            <a:avLst/>
          </a:prstGeom>
        </p:spPr>
        <p:txBody>
          <a:bodyPr vert="horz" lIns="91440" tIns="45720" rIns="91440" bIns="45720" rtlCol="0" anchor="b"/>
          <a:lstStyle>
            <a:lvl1pPr algn="r">
              <a:defRPr sz="1200"/>
            </a:lvl1pPr>
          </a:lstStyle>
          <a:p>
            <a:fld id="{E1F8CA0B-7E37-4DAE-A6CF-A8AEE935E024}" type="slidenum">
              <a:rPr lang="uk-UA" smtClean="0"/>
              <a:t>‹№›</a:t>
            </a:fld>
            <a:endParaRPr lang="uk-UA"/>
          </a:p>
        </p:txBody>
      </p:sp>
    </p:spTree>
    <p:extLst>
      <p:ext uri="{BB962C8B-B14F-4D97-AF65-F5344CB8AC3E}">
        <p14:creationId xmlns:p14="http://schemas.microsoft.com/office/powerpoint/2010/main" val="396725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1</a:t>
            </a:fld>
            <a:endParaRPr lang="uk-UA"/>
          </a:p>
        </p:txBody>
      </p:sp>
    </p:spTree>
    <p:extLst>
      <p:ext uri="{BB962C8B-B14F-4D97-AF65-F5344CB8AC3E}">
        <p14:creationId xmlns:p14="http://schemas.microsoft.com/office/powerpoint/2010/main" val="4250656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10</a:t>
            </a:fld>
            <a:endParaRPr lang="uk-UA"/>
          </a:p>
        </p:txBody>
      </p:sp>
    </p:spTree>
    <p:extLst>
      <p:ext uri="{BB962C8B-B14F-4D97-AF65-F5344CB8AC3E}">
        <p14:creationId xmlns:p14="http://schemas.microsoft.com/office/powerpoint/2010/main" val="3927025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11</a:t>
            </a:fld>
            <a:endParaRPr lang="uk-UA"/>
          </a:p>
        </p:txBody>
      </p:sp>
    </p:spTree>
    <p:extLst>
      <p:ext uri="{BB962C8B-B14F-4D97-AF65-F5344CB8AC3E}">
        <p14:creationId xmlns:p14="http://schemas.microsoft.com/office/powerpoint/2010/main" val="3276516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12</a:t>
            </a:fld>
            <a:endParaRPr lang="uk-UA"/>
          </a:p>
        </p:txBody>
      </p:sp>
    </p:spTree>
    <p:extLst>
      <p:ext uri="{BB962C8B-B14F-4D97-AF65-F5344CB8AC3E}">
        <p14:creationId xmlns:p14="http://schemas.microsoft.com/office/powerpoint/2010/main" val="1201165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13</a:t>
            </a:fld>
            <a:endParaRPr lang="uk-UA"/>
          </a:p>
        </p:txBody>
      </p:sp>
    </p:spTree>
    <p:extLst>
      <p:ext uri="{BB962C8B-B14F-4D97-AF65-F5344CB8AC3E}">
        <p14:creationId xmlns:p14="http://schemas.microsoft.com/office/powerpoint/2010/main" val="1976765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14</a:t>
            </a:fld>
            <a:endParaRPr lang="uk-UA"/>
          </a:p>
        </p:txBody>
      </p:sp>
    </p:spTree>
    <p:extLst>
      <p:ext uri="{BB962C8B-B14F-4D97-AF65-F5344CB8AC3E}">
        <p14:creationId xmlns:p14="http://schemas.microsoft.com/office/powerpoint/2010/main" val="73707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15</a:t>
            </a:fld>
            <a:endParaRPr lang="uk-UA"/>
          </a:p>
        </p:txBody>
      </p:sp>
    </p:spTree>
    <p:extLst>
      <p:ext uri="{BB962C8B-B14F-4D97-AF65-F5344CB8AC3E}">
        <p14:creationId xmlns:p14="http://schemas.microsoft.com/office/powerpoint/2010/main" val="4056999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16</a:t>
            </a:fld>
            <a:endParaRPr lang="uk-UA"/>
          </a:p>
        </p:txBody>
      </p:sp>
    </p:spTree>
    <p:extLst>
      <p:ext uri="{BB962C8B-B14F-4D97-AF65-F5344CB8AC3E}">
        <p14:creationId xmlns:p14="http://schemas.microsoft.com/office/powerpoint/2010/main" val="4166622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17</a:t>
            </a:fld>
            <a:endParaRPr lang="uk-UA"/>
          </a:p>
        </p:txBody>
      </p:sp>
    </p:spTree>
    <p:extLst>
      <p:ext uri="{BB962C8B-B14F-4D97-AF65-F5344CB8AC3E}">
        <p14:creationId xmlns:p14="http://schemas.microsoft.com/office/powerpoint/2010/main" val="2610038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18</a:t>
            </a:fld>
            <a:endParaRPr lang="uk-UA"/>
          </a:p>
        </p:txBody>
      </p:sp>
    </p:spTree>
    <p:extLst>
      <p:ext uri="{BB962C8B-B14F-4D97-AF65-F5344CB8AC3E}">
        <p14:creationId xmlns:p14="http://schemas.microsoft.com/office/powerpoint/2010/main" val="2484968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19</a:t>
            </a:fld>
            <a:endParaRPr lang="uk-UA"/>
          </a:p>
        </p:txBody>
      </p:sp>
    </p:spTree>
    <p:extLst>
      <p:ext uri="{BB962C8B-B14F-4D97-AF65-F5344CB8AC3E}">
        <p14:creationId xmlns:p14="http://schemas.microsoft.com/office/powerpoint/2010/main" val="330308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2</a:t>
            </a:fld>
            <a:endParaRPr lang="uk-UA"/>
          </a:p>
        </p:txBody>
      </p:sp>
    </p:spTree>
    <p:extLst>
      <p:ext uri="{BB962C8B-B14F-4D97-AF65-F5344CB8AC3E}">
        <p14:creationId xmlns:p14="http://schemas.microsoft.com/office/powerpoint/2010/main" val="1745740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20</a:t>
            </a:fld>
            <a:endParaRPr lang="uk-UA"/>
          </a:p>
        </p:txBody>
      </p:sp>
    </p:spTree>
    <p:extLst>
      <p:ext uri="{BB962C8B-B14F-4D97-AF65-F5344CB8AC3E}">
        <p14:creationId xmlns:p14="http://schemas.microsoft.com/office/powerpoint/2010/main" val="200449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3</a:t>
            </a:fld>
            <a:endParaRPr lang="uk-UA"/>
          </a:p>
        </p:txBody>
      </p:sp>
    </p:spTree>
    <p:extLst>
      <p:ext uri="{BB962C8B-B14F-4D97-AF65-F5344CB8AC3E}">
        <p14:creationId xmlns:p14="http://schemas.microsoft.com/office/powerpoint/2010/main" val="423681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4</a:t>
            </a:fld>
            <a:endParaRPr lang="uk-UA"/>
          </a:p>
        </p:txBody>
      </p:sp>
    </p:spTree>
    <p:extLst>
      <p:ext uri="{BB962C8B-B14F-4D97-AF65-F5344CB8AC3E}">
        <p14:creationId xmlns:p14="http://schemas.microsoft.com/office/powerpoint/2010/main" val="232107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5</a:t>
            </a:fld>
            <a:endParaRPr lang="uk-UA"/>
          </a:p>
        </p:txBody>
      </p:sp>
    </p:spTree>
    <p:extLst>
      <p:ext uri="{BB962C8B-B14F-4D97-AF65-F5344CB8AC3E}">
        <p14:creationId xmlns:p14="http://schemas.microsoft.com/office/powerpoint/2010/main" val="102693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6</a:t>
            </a:fld>
            <a:endParaRPr lang="uk-UA"/>
          </a:p>
        </p:txBody>
      </p:sp>
    </p:spTree>
    <p:extLst>
      <p:ext uri="{BB962C8B-B14F-4D97-AF65-F5344CB8AC3E}">
        <p14:creationId xmlns:p14="http://schemas.microsoft.com/office/powerpoint/2010/main" val="203360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7</a:t>
            </a:fld>
            <a:endParaRPr lang="uk-UA"/>
          </a:p>
        </p:txBody>
      </p:sp>
    </p:spTree>
    <p:extLst>
      <p:ext uri="{BB962C8B-B14F-4D97-AF65-F5344CB8AC3E}">
        <p14:creationId xmlns:p14="http://schemas.microsoft.com/office/powerpoint/2010/main" val="377750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8</a:t>
            </a:fld>
            <a:endParaRPr lang="uk-UA"/>
          </a:p>
        </p:txBody>
      </p:sp>
    </p:spTree>
    <p:extLst>
      <p:ext uri="{BB962C8B-B14F-4D97-AF65-F5344CB8AC3E}">
        <p14:creationId xmlns:p14="http://schemas.microsoft.com/office/powerpoint/2010/main" val="1088925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1F8CA0B-7E37-4DAE-A6CF-A8AEE935E024}" type="slidenum">
              <a:rPr lang="uk-UA" smtClean="0"/>
              <a:t>9</a:t>
            </a:fld>
            <a:endParaRPr lang="uk-UA"/>
          </a:p>
        </p:txBody>
      </p:sp>
    </p:spTree>
    <p:extLst>
      <p:ext uri="{BB962C8B-B14F-4D97-AF65-F5344CB8AC3E}">
        <p14:creationId xmlns:p14="http://schemas.microsoft.com/office/powerpoint/2010/main" val="366151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6DF5672E-23B4-4D9E-8861-E4460A63F2AF}" type="datetime1">
              <a:rPr lang="uk-UA" smtClean="0"/>
              <a:t>26.09.2019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967243E-625E-4824-84B2-A1434F6E6E6D}" type="slidenum">
              <a:rPr lang="uk-UA" smtClean="0"/>
              <a:t>‹№›</a:t>
            </a:fld>
            <a:endParaRPr lang="uk-UA"/>
          </a:p>
        </p:txBody>
      </p:sp>
    </p:spTree>
    <p:extLst>
      <p:ext uri="{BB962C8B-B14F-4D97-AF65-F5344CB8AC3E}">
        <p14:creationId xmlns:p14="http://schemas.microsoft.com/office/powerpoint/2010/main" val="188039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FB1B864C-8631-4AB0-9A19-5AE714977DD0}" type="datetime1">
              <a:rPr lang="uk-UA" smtClean="0"/>
              <a:t>26.09.2019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967243E-625E-4824-84B2-A1434F6E6E6D}" type="slidenum">
              <a:rPr lang="uk-UA" smtClean="0"/>
              <a:t>‹№›</a:t>
            </a:fld>
            <a:endParaRPr lang="uk-UA"/>
          </a:p>
        </p:txBody>
      </p:sp>
    </p:spTree>
    <p:extLst>
      <p:ext uri="{BB962C8B-B14F-4D97-AF65-F5344CB8AC3E}">
        <p14:creationId xmlns:p14="http://schemas.microsoft.com/office/powerpoint/2010/main" val="217855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ECF01A20-5D7E-4530-BF70-35638C2C79C0}" type="datetime1">
              <a:rPr lang="uk-UA" smtClean="0"/>
              <a:t>26.09.2019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967243E-625E-4824-84B2-A1434F6E6E6D}" type="slidenum">
              <a:rPr lang="uk-UA" smtClean="0"/>
              <a:t>‹№›</a:t>
            </a:fld>
            <a:endParaRPr lang="uk-UA"/>
          </a:p>
        </p:txBody>
      </p:sp>
    </p:spTree>
    <p:extLst>
      <p:ext uri="{BB962C8B-B14F-4D97-AF65-F5344CB8AC3E}">
        <p14:creationId xmlns:p14="http://schemas.microsoft.com/office/powerpoint/2010/main" val="91265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19DF583E-261F-40EE-84D8-72D45B79E14B}" type="datetime1">
              <a:rPr lang="uk-UA" smtClean="0"/>
              <a:t>26.09.2019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967243E-625E-4824-84B2-A1434F6E6E6D}" type="slidenum">
              <a:rPr lang="uk-UA" smtClean="0"/>
              <a:t>‹№›</a:t>
            </a:fld>
            <a:endParaRPr lang="uk-UA"/>
          </a:p>
        </p:txBody>
      </p:sp>
    </p:spTree>
    <p:extLst>
      <p:ext uri="{BB962C8B-B14F-4D97-AF65-F5344CB8AC3E}">
        <p14:creationId xmlns:p14="http://schemas.microsoft.com/office/powerpoint/2010/main" val="167383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C3DF0E8-3306-4383-ADEF-03652D93AEB1}" type="datetime1">
              <a:rPr lang="uk-UA" smtClean="0"/>
              <a:t>26.09.2019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967243E-625E-4824-84B2-A1434F6E6E6D}" type="slidenum">
              <a:rPr lang="uk-UA" smtClean="0"/>
              <a:t>‹№›</a:t>
            </a:fld>
            <a:endParaRPr lang="uk-UA"/>
          </a:p>
        </p:txBody>
      </p:sp>
    </p:spTree>
    <p:extLst>
      <p:ext uri="{BB962C8B-B14F-4D97-AF65-F5344CB8AC3E}">
        <p14:creationId xmlns:p14="http://schemas.microsoft.com/office/powerpoint/2010/main" val="313371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4437931D-2E7F-475F-B579-854A3CCCC092}" type="datetime1">
              <a:rPr lang="uk-UA" smtClean="0"/>
              <a:t>26.09.2019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967243E-625E-4824-84B2-A1434F6E6E6D}" type="slidenum">
              <a:rPr lang="uk-UA" smtClean="0"/>
              <a:t>‹№›</a:t>
            </a:fld>
            <a:endParaRPr lang="uk-UA"/>
          </a:p>
        </p:txBody>
      </p:sp>
    </p:spTree>
    <p:extLst>
      <p:ext uri="{BB962C8B-B14F-4D97-AF65-F5344CB8AC3E}">
        <p14:creationId xmlns:p14="http://schemas.microsoft.com/office/powerpoint/2010/main" val="15356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057C1335-8809-484C-9F7F-82B27912E9BD}" type="datetime1">
              <a:rPr lang="uk-UA" smtClean="0"/>
              <a:t>26.09.2019</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5967243E-625E-4824-84B2-A1434F6E6E6D}" type="slidenum">
              <a:rPr lang="uk-UA" smtClean="0"/>
              <a:t>‹№›</a:t>
            </a:fld>
            <a:endParaRPr lang="uk-UA"/>
          </a:p>
        </p:txBody>
      </p:sp>
    </p:spTree>
    <p:extLst>
      <p:ext uri="{BB962C8B-B14F-4D97-AF65-F5344CB8AC3E}">
        <p14:creationId xmlns:p14="http://schemas.microsoft.com/office/powerpoint/2010/main" val="263325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25410F80-FDC5-4FC6-AAFA-6B186F54EFEB}" type="datetime1">
              <a:rPr lang="uk-UA" smtClean="0"/>
              <a:t>26.09.2019</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5967243E-625E-4824-84B2-A1434F6E6E6D}" type="slidenum">
              <a:rPr lang="uk-UA" smtClean="0"/>
              <a:t>‹№›</a:t>
            </a:fld>
            <a:endParaRPr lang="uk-UA"/>
          </a:p>
        </p:txBody>
      </p:sp>
    </p:spTree>
    <p:extLst>
      <p:ext uri="{BB962C8B-B14F-4D97-AF65-F5344CB8AC3E}">
        <p14:creationId xmlns:p14="http://schemas.microsoft.com/office/powerpoint/2010/main" val="68382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5AE7D6-FF66-4464-8721-F90267F3BC9E}" type="datetime1">
              <a:rPr lang="uk-UA" smtClean="0"/>
              <a:t>26.09.2019</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967243E-625E-4824-84B2-A1434F6E6E6D}" type="slidenum">
              <a:rPr lang="uk-UA" smtClean="0"/>
              <a:t>‹№›</a:t>
            </a:fld>
            <a:endParaRPr lang="uk-UA"/>
          </a:p>
        </p:txBody>
      </p:sp>
    </p:spTree>
    <p:extLst>
      <p:ext uri="{BB962C8B-B14F-4D97-AF65-F5344CB8AC3E}">
        <p14:creationId xmlns:p14="http://schemas.microsoft.com/office/powerpoint/2010/main" val="62221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6066447-5E38-40BA-959B-16B6BD67B451}" type="datetime1">
              <a:rPr lang="uk-UA" smtClean="0"/>
              <a:t>26.09.2019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967243E-625E-4824-84B2-A1434F6E6E6D}" type="slidenum">
              <a:rPr lang="uk-UA" smtClean="0"/>
              <a:t>‹№›</a:t>
            </a:fld>
            <a:endParaRPr lang="uk-UA"/>
          </a:p>
        </p:txBody>
      </p:sp>
    </p:spTree>
    <p:extLst>
      <p:ext uri="{BB962C8B-B14F-4D97-AF65-F5344CB8AC3E}">
        <p14:creationId xmlns:p14="http://schemas.microsoft.com/office/powerpoint/2010/main" val="204360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A7A3BFA-9E40-4AE5-9261-AC5B0411B7F9}" type="datetime1">
              <a:rPr lang="uk-UA" smtClean="0"/>
              <a:t>26.09.2019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967243E-625E-4824-84B2-A1434F6E6E6D}" type="slidenum">
              <a:rPr lang="uk-UA" smtClean="0"/>
              <a:t>‹№›</a:t>
            </a:fld>
            <a:endParaRPr lang="uk-UA"/>
          </a:p>
        </p:txBody>
      </p:sp>
    </p:spTree>
    <p:extLst>
      <p:ext uri="{BB962C8B-B14F-4D97-AF65-F5344CB8AC3E}">
        <p14:creationId xmlns:p14="http://schemas.microsoft.com/office/powerpoint/2010/main" val="273172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6E672-0853-42FB-87DB-D0374BEB8111}" type="datetime1">
              <a:rPr lang="uk-UA" smtClean="0"/>
              <a:t>26.09.2019</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7243E-625E-4824-84B2-A1434F6E6E6D}" type="slidenum">
              <a:rPr lang="uk-UA" smtClean="0"/>
              <a:t>‹№›</a:t>
            </a:fld>
            <a:endParaRPr lang="uk-UA"/>
          </a:p>
        </p:txBody>
      </p:sp>
    </p:spTree>
    <p:extLst>
      <p:ext uri="{BB962C8B-B14F-4D97-AF65-F5344CB8AC3E}">
        <p14:creationId xmlns:p14="http://schemas.microsoft.com/office/powerpoint/2010/main" val="12098277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www.ucv.ro/en/" TargetMode="External"/><Relationship Id="rId13" Type="http://schemas.openxmlformats.org/officeDocument/2006/relationships/hyperlink" Target="http://www.univ-lorraine.fr/" TargetMode="External"/><Relationship Id="rId3" Type="http://schemas.openxmlformats.org/officeDocument/2006/relationships/image" Target="../media/image2.png"/><Relationship Id="rId7" Type="http://schemas.openxmlformats.org/officeDocument/2006/relationships/hyperlink" Target="https://nmetau.edu.ua/en" TargetMode="External"/><Relationship Id="rId12" Type="http://schemas.openxmlformats.org/officeDocument/2006/relationships/hyperlink" Target="https://www.lu.lv/eng/" TargetMode="External"/><Relationship Id="rId17" Type="http://schemas.openxmlformats.org/officeDocument/2006/relationships/image" Target="../media/image4.png"/><Relationship Id="rId2" Type="http://schemas.openxmlformats.org/officeDocument/2006/relationships/notesSlide" Target="../notesSlides/notesSlide10.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dsum.edu.ua/" TargetMode="External"/><Relationship Id="rId11" Type="http://schemas.openxmlformats.org/officeDocument/2006/relationships/hyperlink" Target="https://uni-plovdiv.bg/en/" TargetMode="External"/><Relationship Id="rId5" Type="http://schemas.openxmlformats.org/officeDocument/2006/relationships/hyperlink" Target="http://www.lp.edu.ua/en" TargetMode="External"/><Relationship Id="rId15" Type="http://schemas.openxmlformats.org/officeDocument/2006/relationships/image" Target="../media/image1.png"/><Relationship Id="rId10" Type="http://schemas.openxmlformats.org/officeDocument/2006/relationships/hyperlink" Target="https://www.uliege.be/" TargetMode="External"/><Relationship Id="rId4" Type="http://schemas.openxmlformats.org/officeDocument/2006/relationships/hyperlink" Target="http://www.hneu.edu.ua/" TargetMode="External"/><Relationship Id="rId9" Type="http://schemas.openxmlformats.org/officeDocument/2006/relationships/hyperlink" Target="https://www.kth.se/en" TargetMode="External"/><Relationship Id="rId14" Type="http://schemas.openxmlformats.org/officeDocument/2006/relationships/hyperlink" Target="http://www.hceres.f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7574" y="784408"/>
            <a:ext cx="10231200" cy="2644592"/>
          </a:xfrm>
        </p:spPr>
        <p:txBody>
          <a:bodyPr>
            <a:noAutofit/>
          </a:bodyPr>
          <a:lstStyle/>
          <a:p>
            <a:r>
              <a:rPr lang="uk-UA" sz="4000" b="1" dirty="0"/>
              <a:t>«Започаткування Центрів внутрішнього забезпечення якості освітніх послуг (</a:t>
            </a:r>
            <a:r>
              <a:rPr lang="uk-UA" sz="4000" dirty="0"/>
              <a:t>Ц</a:t>
            </a:r>
            <a:r>
              <a:rPr lang="uk-UA" sz="4000" b="1" dirty="0"/>
              <a:t>ВЗЯ</a:t>
            </a:r>
            <a:r>
              <a:rPr lang="uk-UA" sz="4000" dirty="0"/>
              <a:t>О</a:t>
            </a:r>
            <a:r>
              <a:rPr lang="uk-UA" sz="4000" b="1" dirty="0"/>
              <a:t>)</a:t>
            </a:r>
            <a:endParaRPr lang="uk-UA" sz="4000" b="1" dirty="0">
              <a:solidFill>
                <a:schemeClr val="accent1">
                  <a:lumMod val="75000"/>
                </a:schemeClr>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534075" y="4340192"/>
            <a:ext cx="11083865" cy="1474200"/>
          </a:xfrm>
        </p:spPr>
        <p:txBody>
          <a:bodyPr>
            <a:normAutofit fontScale="85000" lnSpcReduction="20000"/>
          </a:bodyPr>
          <a:lstStyle/>
          <a:p>
            <a:r>
              <a:rPr lang="uk-UA" b="1" dirty="0">
                <a:latin typeface="Arial" panose="020B0604020202020204" pitchFamily="34" charset="0"/>
                <a:cs typeface="Arial" panose="020B0604020202020204" pitchFamily="34" charset="0"/>
              </a:rPr>
              <a:t>27 вересня</a:t>
            </a:r>
            <a:r>
              <a:rPr lang="en-US" b="1" dirty="0">
                <a:latin typeface="Arial" panose="020B0604020202020204" pitchFamily="34" charset="0"/>
                <a:cs typeface="Arial" panose="020B0604020202020204" pitchFamily="34" charset="0"/>
              </a:rPr>
              <a:t> </a:t>
            </a:r>
            <a:r>
              <a:rPr lang="uk-UA" b="1" dirty="0">
                <a:latin typeface="Arial" panose="020B0604020202020204" pitchFamily="34" charset="0"/>
                <a:cs typeface="Arial" panose="020B0604020202020204" pitchFamily="34" charset="0"/>
              </a:rPr>
              <a:t>2019 р.</a:t>
            </a:r>
          </a:p>
          <a:p>
            <a:r>
              <a:rPr lang="uk-UA" dirty="0"/>
              <a:t>член ГЕР (07 Управління та адміністрування) доц. </a:t>
            </a:r>
            <a:r>
              <a:rPr lang="uk-UA" dirty="0" err="1"/>
              <a:t>Шуляра</a:t>
            </a:r>
            <a:r>
              <a:rPr lang="uk-UA" dirty="0"/>
              <a:t> Р.В </a:t>
            </a:r>
          </a:p>
          <a:p>
            <a:r>
              <a:rPr lang="uk-UA" b="1" dirty="0"/>
              <a:t>(із використанням результатів участі у міжнародних проектах за програмами </a:t>
            </a:r>
            <a:r>
              <a:rPr lang="en-US" b="1"/>
              <a:t>DOCHUB, EDUQAS</a:t>
            </a:r>
            <a:r>
              <a:rPr lang="uk-UA" b="1"/>
              <a:t>, Ерасмус</a:t>
            </a:r>
            <a:r>
              <a:rPr lang="uk-UA" b="1" dirty="0"/>
              <a:t>+ з Університетом Кінгстона (</a:t>
            </a:r>
            <a:r>
              <a:rPr lang="uk-UA" b="1"/>
              <a:t>Великобританія) та </a:t>
            </a:r>
            <a:r>
              <a:rPr lang="uk-UA" b="1" dirty="0"/>
              <a:t>«Інноваційний університет та лідерство: Фаза ІІІ» (Варшавський університет, </a:t>
            </a:r>
            <a:r>
              <a:rPr lang="uk-UA" b="1" dirty="0" err="1"/>
              <a:t>Ягелонський</a:t>
            </a:r>
            <a:r>
              <a:rPr lang="uk-UA" b="1" dirty="0"/>
              <a:t> університет, </a:t>
            </a:r>
            <a:r>
              <a:rPr lang="uk-UA" b="1"/>
              <a:t>Польща))</a:t>
            </a:r>
            <a:endParaRPr lang="uk-UA" dirty="0"/>
          </a:p>
          <a:p>
            <a:endParaRPr lang="uk-UA" dirty="0"/>
          </a:p>
        </p:txBody>
      </p:sp>
      <p:sp>
        <p:nvSpPr>
          <p:cNvPr id="5" name="Номер слайда 4"/>
          <p:cNvSpPr>
            <a:spLocks noGrp="1"/>
          </p:cNvSpPr>
          <p:nvPr>
            <p:ph type="sldNum" sz="quarter" idx="12"/>
          </p:nvPr>
        </p:nvSpPr>
        <p:spPr>
          <a:xfrm>
            <a:off x="8610600" y="6356350"/>
            <a:ext cx="2743200" cy="365125"/>
          </a:xfrm>
        </p:spPr>
        <p:txBody>
          <a:bodyPr/>
          <a:lstStyle/>
          <a:p>
            <a:fld id="{5967243E-625E-4824-84B2-A1434F6E6E6D}" type="slidenum">
              <a:rPr lang="uk-UA" smtClean="0"/>
              <a:t>1</a:t>
            </a:fld>
            <a:endParaRPr lang="uk-UA"/>
          </a:p>
        </p:txBody>
      </p:sp>
      <p:grpSp>
        <p:nvGrpSpPr>
          <p:cNvPr id="9" name="Групувати 8">
            <a:extLst>
              <a:ext uri="{FF2B5EF4-FFF2-40B4-BE49-F238E27FC236}">
                <a16:creationId xmlns:a16="http://schemas.microsoft.com/office/drawing/2014/main" id="{AA074FA9-74EB-408E-AA03-78BAB3F7A89D}"/>
              </a:ext>
            </a:extLst>
          </p:cNvPr>
          <p:cNvGrpSpPr/>
          <p:nvPr/>
        </p:nvGrpSpPr>
        <p:grpSpPr>
          <a:xfrm>
            <a:off x="156388" y="-50945"/>
            <a:ext cx="11924648" cy="1082447"/>
            <a:chOff x="156388" y="-50945"/>
            <a:chExt cx="11924648" cy="1082447"/>
          </a:xfrm>
        </p:grpSpPr>
        <p:pic>
          <p:nvPicPr>
            <p:cNvPr id="7" name="Рисунок 7" descr="eu-erasmus-logo">
              <a:extLst>
                <a:ext uri="{FF2B5EF4-FFF2-40B4-BE49-F238E27FC236}">
                  <a16:creationId xmlns:a16="http://schemas.microsoft.com/office/drawing/2014/main" id="{0B70C5AF-0CF3-4FA2-AC61-5FD20661E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111DDF9D-DC0B-4A79-9440-0A6A05E27B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8" name="Рисунок 1" descr="Doc-hub">
              <a:extLst>
                <a:ext uri="{FF2B5EF4-FFF2-40B4-BE49-F238E27FC236}">
                  <a16:creationId xmlns:a16="http://schemas.microsoft.com/office/drawing/2014/main" id="{2DC059FA-890D-46F4-8C31-7718E5D29D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a:extLst>
                <a:ext uri="{FF2B5EF4-FFF2-40B4-BE49-F238E27FC236}">
                  <a16:creationId xmlns:a16="http://schemas.microsoft.com/office/drawing/2014/main" id="{AD6B1328-F8B0-47A0-AD06-3761BCC37F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2323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5967243E-625E-4824-84B2-A1434F6E6E6D}" type="slidenum">
              <a:rPr lang="uk-UA" smtClean="0"/>
              <a:t>10</a:t>
            </a:fld>
            <a:endParaRPr lang="uk-UA"/>
          </a:p>
        </p:txBody>
      </p:sp>
      <p:pic>
        <p:nvPicPr>
          <p:cNvPr id="16" name="Рисунок 15">
            <a:extLst>
              <a:ext uri="{FF2B5EF4-FFF2-40B4-BE49-F238E27FC236}">
                <a16:creationId xmlns:a16="http://schemas.microsoft.com/office/drawing/2014/main" id="{11FC49D4-1631-4D62-BDFB-3DAEF074A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154" y="957878"/>
            <a:ext cx="1530958" cy="1082447"/>
          </a:xfrm>
          <a:prstGeom prst="rect">
            <a:avLst/>
          </a:prstGeom>
        </p:spPr>
      </p:pic>
      <p:sp>
        <p:nvSpPr>
          <p:cNvPr id="17" name="Заголовок 1">
            <a:extLst>
              <a:ext uri="{FF2B5EF4-FFF2-40B4-BE49-F238E27FC236}">
                <a16:creationId xmlns:a16="http://schemas.microsoft.com/office/drawing/2014/main" id="{793530E4-1DAD-478C-85BA-F9853CD1060B}"/>
              </a:ext>
            </a:extLst>
          </p:cNvPr>
          <p:cNvSpPr>
            <a:spLocks noGrp="1"/>
          </p:cNvSpPr>
          <p:nvPr>
            <p:ph type="ctrTitle"/>
          </p:nvPr>
        </p:nvSpPr>
        <p:spPr>
          <a:xfrm>
            <a:off x="204678" y="1097121"/>
            <a:ext cx="11876358" cy="1389679"/>
          </a:xfrm>
        </p:spPr>
        <p:txBody>
          <a:bodyPr>
            <a:noAutofit/>
          </a:bodyPr>
          <a:lstStyle/>
          <a:p>
            <a:pPr algn="l"/>
            <a:r>
              <a:rPr lang="uk-UA" sz="2800" b="1" u="sng" dirty="0">
                <a:latin typeface="+mn-lt"/>
                <a:ea typeface="+mn-ea"/>
                <a:cs typeface="+mn-cs"/>
              </a:rPr>
              <a:t>Рекомендації за результатами підготування </a:t>
            </a:r>
            <a:r>
              <a:rPr lang="uk-UA" sz="2800" b="1" u="sng" dirty="0" err="1">
                <a:latin typeface="+mn-lt"/>
                <a:ea typeface="+mn-ea"/>
                <a:cs typeface="+mn-cs"/>
              </a:rPr>
              <a:t>проєкту</a:t>
            </a:r>
            <a:r>
              <a:rPr lang="en-US" sz="2800" b="1" u="sng">
                <a:latin typeface="+mn-lt"/>
                <a:ea typeface="+mn-ea"/>
                <a:cs typeface="+mn-cs"/>
              </a:rPr>
              <a:t> </a:t>
            </a:r>
            <a:r>
              <a:rPr lang="en-US" sz="2800" b="1"/>
              <a:t>EDUQAS</a:t>
            </a:r>
            <a:r>
              <a:rPr lang="uk-UA" sz="2800" b="1" u="sng">
                <a:latin typeface="+mn-lt"/>
                <a:ea typeface="+mn-ea"/>
                <a:cs typeface="+mn-cs"/>
              </a:rPr>
              <a:t> </a:t>
            </a:r>
            <a:br>
              <a:rPr lang="uk-UA" sz="2800" b="1" u="sng" dirty="0">
                <a:latin typeface="+mn-lt"/>
                <a:ea typeface="+mn-ea"/>
                <a:cs typeface="+mn-cs"/>
              </a:rPr>
            </a:br>
            <a:br>
              <a:rPr lang="uk-UA" sz="1600" dirty="0"/>
            </a:br>
            <a:br>
              <a:rPr lang="uk-UA" sz="1600" b="1" dirty="0"/>
            </a:br>
            <a:br>
              <a:rPr lang="uk-UA" sz="1600" b="1" dirty="0"/>
            </a:br>
            <a:endParaRPr lang="uk-UA" sz="1600" b="1" dirty="0">
              <a:solidFill>
                <a:schemeClr val="accent1">
                  <a:lumMod val="75000"/>
                </a:schemeClr>
              </a:solidFill>
              <a:latin typeface="Arial" panose="020B0604020202020204" pitchFamily="34" charset="0"/>
              <a:cs typeface="Arial" panose="020B0604020202020204" pitchFamily="34" charset="0"/>
            </a:endParaRPr>
          </a:p>
        </p:txBody>
      </p:sp>
      <p:sp>
        <p:nvSpPr>
          <p:cNvPr id="7" name="Text Box 490">
            <a:extLst>
              <a:ext uri="{FF2B5EF4-FFF2-40B4-BE49-F238E27FC236}">
                <a16:creationId xmlns:a16="http://schemas.microsoft.com/office/drawing/2014/main" id="{88B415B7-8DD0-4D5F-9EBB-0EA257990897}"/>
              </a:ext>
            </a:extLst>
          </p:cNvPr>
          <p:cNvSpPr txBox="1">
            <a:spLocks noChangeArrowheads="1"/>
          </p:cNvSpPr>
          <p:nvPr/>
        </p:nvSpPr>
        <p:spPr bwMode="auto">
          <a:xfrm>
            <a:off x="10736125" y="7633858"/>
            <a:ext cx="635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uk-UA" sz="900" b="0" i="0" u="none" strike="noStrike" cap="none" normalizeH="0" baseline="0">
              <a:ln>
                <a:noFill/>
              </a:ln>
              <a:solidFill>
                <a:srgbClr val="8A8A8A"/>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uk-UA" sz="900" b="0" i="0" u="none" strike="noStrike" cap="none" normalizeH="0" baseline="0">
                <a:ln>
                  <a:noFill/>
                </a:ln>
                <a:solidFill>
                  <a:srgbClr val="8A8A8A"/>
                </a:solidFill>
                <a:effectLst/>
                <a:latin typeface="Arial" panose="020B0604020202020204" pitchFamily="34" charset="0"/>
                <a:ea typeface="Calibri" panose="020F0502020204030204" pitchFamily="34" charset="0"/>
                <a:cs typeface="Arial" panose="020B0604020202020204" pitchFamily="34" charset="0"/>
              </a:rPr>
              <a:t>7</a:t>
            </a:r>
            <a:endParaRPr kumimoji="0" lang="en-US" altLang="uk-UA" sz="1800" b="0" i="0" u="none" strike="noStrike" cap="none" normalizeH="0" baseline="0">
              <a:ln>
                <a:noFill/>
              </a:ln>
              <a:solidFill>
                <a:schemeClr val="tx1"/>
              </a:solidFill>
              <a:effectLst/>
              <a:latin typeface="Arial" panose="020B0604020202020204" pitchFamily="34" charset="0"/>
            </a:endParaRPr>
          </a:p>
        </p:txBody>
      </p:sp>
      <p:sp>
        <p:nvSpPr>
          <p:cNvPr id="86" name="Rectangle 70">
            <a:extLst>
              <a:ext uri="{FF2B5EF4-FFF2-40B4-BE49-F238E27FC236}">
                <a16:creationId xmlns:a16="http://schemas.microsoft.com/office/drawing/2014/main" id="{D2A470CC-32CA-4578-B249-6BA5ADAD8502}"/>
              </a:ext>
            </a:extLst>
          </p:cNvPr>
          <p:cNvSpPr>
            <a:spLocks noChangeArrowheads="1"/>
          </p:cNvSpPr>
          <p:nvPr/>
        </p:nvSpPr>
        <p:spPr bwMode="auto">
          <a:xfrm>
            <a:off x="1749287" y="6980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9312" tIns="990288" rIns="91440" bIns="45720" numCol="1" anchor="ctr" anchorCtr="0" compatLnSpc="1">
            <a:prstTxWarp prst="textNoShape">
              <a:avLst/>
            </a:prstTxWarp>
            <a:spAutoFit/>
          </a:bodyPr>
          <a:lstStyle/>
          <a:p>
            <a:endParaRPr lang="uk-UA"/>
          </a:p>
        </p:txBody>
      </p:sp>
      <p:sp>
        <p:nvSpPr>
          <p:cNvPr id="87" name="Rectangle 91">
            <a:extLst>
              <a:ext uri="{FF2B5EF4-FFF2-40B4-BE49-F238E27FC236}">
                <a16:creationId xmlns:a16="http://schemas.microsoft.com/office/drawing/2014/main" id="{008496D4-1E8D-42C2-A9E5-D4BFC8393498}"/>
              </a:ext>
            </a:extLst>
          </p:cNvPr>
          <p:cNvSpPr>
            <a:spLocks noChangeArrowheads="1"/>
          </p:cNvSpPr>
          <p:nvPr/>
        </p:nvSpPr>
        <p:spPr bwMode="auto">
          <a:xfrm>
            <a:off x="1749287" y="785938"/>
            <a:ext cx="12192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uk-UA"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uk-U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uk-UA" sz="1800" b="0" i="0" u="none" strike="noStrike" cap="none" normalizeH="0" baseline="0" dirty="0">
              <a:ln>
                <a:noFill/>
              </a:ln>
              <a:solidFill>
                <a:schemeClr val="tx1"/>
              </a:solidFill>
              <a:effectLst/>
              <a:latin typeface="Arial" panose="020B0604020202020204" pitchFamily="34" charset="0"/>
            </a:endParaRPr>
          </a:p>
        </p:txBody>
      </p:sp>
      <p:sp>
        <p:nvSpPr>
          <p:cNvPr id="2" name="Прямокутник 1">
            <a:extLst>
              <a:ext uri="{FF2B5EF4-FFF2-40B4-BE49-F238E27FC236}">
                <a16:creationId xmlns:a16="http://schemas.microsoft.com/office/drawing/2014/main" id="{1D9E7C00-D559-499D-AF80-518D79124578}"/>
              </a:ext>
            </a:extLst>
          </p:cNvPr>
          <p:cNvSpPr/>
          <p:nvPr/>
        </p:nvSpPr>
        <p:spPr>
          <a:xfrm>
            <a:off x="963005" y="1886636"/>
            <a:ext cx="10131287" cy="1200329"/>
          </a:xfrm>
          <a:prstGeom prst="rect">
            <a:avLst/>
          </a:prstGeom>
        </p:spPr>
        <p:txBody>
          <a:bodyPr wrap="square">
            <a:spAutoFit/>
          </a:bodyPr>
          <a:lstStyle/>
          <a:p>
            <a:pPr fontAlgn="base">
              <a:buFont typeface="Arial" panose="020B0604020202020204" pitchFamily="34" charset="0"/>
              <a:buChar char="•"/>
            </a:pPr>
            <a:r>
              <a:rPr lang="en-GB" dirty="0">
                <a:solidFill>
                  <a:srgbClr val="333333"/>
                </a:solidFill>
                <a:latin typeface="arial" panose="020B0604020202020204" pitchFamily="34" charset="0"/>
                <a:hlinkClick r:id="rId4"/>
              </a:rPr>
              <a:t>SIMON KUZNETS KHARKIV NATIONAL UNIVERSITY OF ECONOMICS, </a:t>
            </a:r>
            <a:r>
              <a:rPr lang="en-GB" dirty="0" err="1">
                <a:solidFill>
                  <a:srgbClr val="333333"/>
                </a:solidFill>
                <a:latin typeface="arial" panose="020B0604020202020204" pitchFamily="34" charset="0"/>
                <a:hlinkClick r:id="rId4"/>
              </a:rPr>
              <a:t>Kharkiv</a:t>
            </a:r>
            <a:r>
              <a:rPr lang="en-GB" dirty="0">
                <a:solidFill>
                  <a:srgbClr val="333333"/>
                </a:solidFill>
                <a:latin typeface="arial" panose="020B0604020202020204" pitchFamily="34" charset="0"/>
                <a:hlinkClick r:id="rId4"/>
              </a:rPr>
              <a:t>, Ukraine</a:t>
            </a:r>
            <a:endParaRPr lang="en-GB" dirty="0">
              <a:solidFill>
                <a:srgbClr val="333333"/>
              </a:solidFill>
              <a:latin typeface="inherit"/>
            </a:endParaRPr>
          </a:p>
          <a:p>
            <a:pPr fontAlgn="base">
              <a:buFont typeface="Arial" panose="020B0604020202020204" pitchFamily="34" charset="0"/>
              <a:buChar char="•"/>
            </a:pPr>
            <a:r>
              <a:rPr lang="en-GB" dirty="0">
                <a:solidFill>
                  <a:srgbClr val="333333"/>
                </a:solidFill>
                <a:latin typeface="arial" panose="020B0604020202020204" pitchFamily="34" charset="0"/>
                <a:hlinkClick r:id="rId5"/>
              </a:rPr>
              <a:t>LVIV POLYTECHNIC NATIONAL UNIVERSITY, </a:t>
            </a:r>
            <a:r>
              <a:rPr lang="en-GB" dirty="0" err="1">
                <a:solidFill>
                  <a:srgbClr val="333333"/>
                </a:solidFill>
                <a:latin typeface="arial" panose="020B0604020202020204" pitchFamily="34" charset="0"/>
                <a:hlinkClick r:id="rId5"/>
              </a:rPr>
              <a:t>Lviv</a:t>
            </a:r>
            <a:r>
              <a:rPr lang="en-GB" dirty="0">
                <a:solidFill>
                  <a:srgbClr val="333333"/>
                </a:solidFill>
                <a:latin typeface="arial" panose="020B0604020202020204" pitchFamily="34" charset="0"/>
                <a:hlinkClick r:id="rId5"/>
              </a:rPr>
              <a:t>, Ukraine</a:t>
            </a:r>
            <a:endParaRPr lang="en-GB" dirty="0">
              <a:solidFill>
                <a:srgbClr val="333333"/>
              </a:solidFill>
              <a:latin typeface="inherit"/>
            </a:endParaRPr>
          </a:p>
          <a:p>
            <a:pPr fontAlgn="base">
              <a:buFont typeface="Arial" panose="020B0604020202020204" pitchFamily="34" charset="0"/>
              <a:buChar char="•"/>
            </a:pPr>
            <a:r>
              <a:rPr lang="en-GB" dirty="0">
                <a:solidFill>
                  <a:srgbClr val="333333"/>
                </a:solidFill>
                <a:latin typeface="arial" panose="020B0604020202020204" pitchFamily="34" charset="0"/>
                <a:hlinkClick r:id="rId6"/>
              </a:rPr>
              <a:t>DONETSK STATE UNIVERSITY OF MANAGEMENT, </a:t>
            </a:r>
            <a:r>
              <a:rPr lang="en-GB" dirty="0" err="1">
                <a:solidFill>
                  <a:srgbClr val="333333"/>
                </a:solidFill>
                <a:latin typeface="arial" panose="020B0604020202020204" pitchFamily="34" charset="0"/>
                <a:hlinkClick r:id="rId6"/>
              </a:rPr>
              <a:t>Mariupil</a:t>
            </a:r>
            <a:r>
              <a:rPr lang="en-GB" dirty="0">
                <a:solidFill>
                  <a:srgbClr val="333333"/>
                </a:solidFill>
                <a:latin typeface="arial" panose="020B0604020202020204" pitchFamily="34" charset="0"/>
                <a:hlinkClick r:id="rId6"/>
              </a:rPr>
              <a:t>, Ukraine</a:t>
            </a:r>
            <a:endParaRPr lang="en-GB" dirty="0">
              <a:solidFill>
                <a:srgbClr val="333333"/>
              </a:solidFill>
              <a:latin typeface="inherit"/>
            </a:endParaRPr>
          </a:p>
          <a:p>
            <a:pPr fontAlgn="base">
              <a:buFont typeface="Arial" panose="020B0604020202020204" pitchFamily="34" charset="0"/>
              <a:buChar char="•"/>
            </a:pPr>
            <a:r>
              <a:rPr lang="en-GB" dirty="0">
                <a:solidFill>
                  <a:srgbClr val="333333"/>
                </a:solidFill>
                <a:latin typeface="arial" panose="020B0604020202020204" pitchFamily="34" charset="0"/>
                <a:hlinkClick r:id="rId7"/>
              </a:rPr>
              <a:t>NATIONAL METALLURGICAL ACADEMY OF UKRAINE, Dnipropetrovsk, Ukraine</a:t>
            </a:r>
            <a:endParaRPr lang="en-GB" b="0" i="0" dirty="0">
              <a:solidFill>
                <a:srgbClr val="333333"/>
              </a:solidFill>
              <a:effectLst/>
              <a:latin typeface="inherit"/>
            </a:endParaRPr>
          </a:p>
        </p:txBody>
      </p:sp>
      <p:sp>
        <p:nvSpPr>
          <p:cNvPr id="3" name="Прямокутник 2">
            <a:extLst>
              <a:ext uri="{FF2B5EF4-FFF2-40B4-BE49-F238E27FC236}">
                <a16:creationId xmlns:a16="http://schemas.microsoft.com/office/drawing/2014/main" id="{AC79B73B-3DD6-4B57-9330-7A1AA80C183B}"/>
              </a:ext>
            </a:extLst>
          </p:cNvPr>
          <p:cNvSpPr/>
          <p:nvPr/>
        </p:nvSpPr>
        <p:spPr>
          <a:xfrm>
            <a:off x="909345" y="4200036"/>
            <a:ext cx="10444455" cy="2031325"/>
          </a:xfrm>
          <a:prstGeom prst="rect">
            <a:avLst/>
          </a:prstGeom>
        </p:spPr>
        <p:txBody>
          <a:bodyPr wrap="square">
            <a:spAutoFit/>
          </a:bodyPr>
          <a:lstStyle/>
          <a:p>
            <a:pPr fontAlgn="base">
              <a:buFont typeface="Arial" panose="020B0604020202020204" pitchFamily="34" charset="0"/>
              <a:buChar char="•"/>
            </a:pPr>
            <a:r>
              <a:rPr lang="en-GB" dirty="0">
                <a:solidFill>
                  <a:srgbClr val="333333"/>
                </a:solidFill>
                <a:latin typeface="arial" panose="020B0604020202020204" pitchFamily="34" charset="0"/>
                <a:hlinkClick r:id="rId8"/>
              </a:rPr>
              <a:t>UNIVERSITATEA DIN CRAIOVA, Craiova, Romania – </a:t>
            </a:r>
            <a:r>
              <a:rPr lang="en-GB" i="1" dirty="0">
                <a:solidFill>
                  <a:srgbClr val="333333"/>
                </a:solidFill>
                <a:latin typeface="inherit"/>
                <a:hlinkClick r:id="rId8"/>
              </a:rPr>
              <a:t>Project coordinator</a:t>
            </a:r>
            <a:endParaRPr lang="en-GB" dirty="0">
              <a:solidFill>
                <a:srgbClr val="333333"/>
              </a:solidFill>
              <a:latin typeface="inherit"/>
            </a:endParaRPr>
          </a:p>
          <a:p>
            <a:pPr fontAlgn="base">
              <a:buFont typeface="Arial" panose="020B0604020202020204" pitchFamily="34" charset="0"/>
              <a:buChar char="•"/>
            </a:pPr>
            <a:r>
              <a:rPr lang="en-GB" dirty="0">
                <a:solidFill>
                  <a:srgbClr val="333333"/>
                </a:solidFill>
                <a:latin typeface="arial" panose="020B0604020202020204" pitchFamily="34" charset="0"/>
                <a:hlinkClick r:id="rId9"/>
              </a:rPr>
              <a:t>KUNGLIGA TEKNISKA HOEGSKOLAN, </a:t>
            </a:r>
            <a:r>
              <a:rPr lang="en-GB" dirty="0" err="1">
                <a:solidFill>
                  <a:srgbClr val="333333"/>
                </a:solidFill>
                <a:latin typeface="arial" panose="020B0604020202020204" pitchFamily="34" charset="0"/>
                <a:hlinkClick r:id="rId9"/>
              </a:rPr>
              <a:t>Stockolm</a:t>
            </a:r>
            <a:r>
              <a:rPr lang="en-GB" dirty="0">
                <a:solidFill>
                  <a:srgbClr val="333333"/>
                </a:solidFill>
                <a:latin typeface="arial" panose="020B0604020202020204" pitchFamily="34" charset="0"/>
                <a:hlinkClick r:id="rId9"/>
              </a:rPr>
              <a:t>, Sweden</a:t>
            </a:r>
            <a:endParaRPr lang="en-GB" dirty="0">
              <a:solidFill>
                <a:srgbClr val="333333"/>
              </a:solidFill>
              <a:latin typeface="inherit"/>
            </a:endParaRPr>
          </a:p>
          <a:p>
            <a:pPr fontAlgn="base">
              <a:buFont typeface="Arial" panose="020B0604020202020204" pitchFamily="34" charset="0"/>
              <a:buChar char="•"/>
            </a:pPr>
            <a:r>
              <a:rPr lang="en-GB" dirty="0">
                <a:solidFill>
                  <a:srgbClr val="333333"/>
                </a:solidFill>
                <a:latin typeface="arial" panose="020B0604020202020204" pitchFamily="34" charset="0"/>
                <a:hlinkClick r:id="rId10"/>
              </a:rPr>
              <a:t>UNIVERSITE DE LIEGE, Liege, Belgium</a:t>
            </a:r>
            <a:endParaRPr lang="en-GB" dirty="0">
              <a:solidFill>
                <a:srgbClr val="333333"/>
              </a:solidFill>
              <a:latin typeface="inherit"/>
            </a:endParaRPr>
          </a:p>
          <a:p>
            <a:pPr fontAlgn="base">
              <a:buFont typeface="Arial" panose="020B0604020202020204" pitchFamily="34" charset="0"/>
              <a:buChar char="•"/>
            </a:pPr>
            <a:r>
              <a:rPr lang="en-GB" dirty="0">
                <a:solidFill>
                  <a:srgbClr val="333333"/>
                </a:solidFill>
                <a:latin typeface="arial" panose="020B0604020202020204" pitchFamily="34" charset="0"/>
                <a:hlinkClick r:id="rId11"/>
              </a:rPr>
              <a:t>UNIVERSITY OF PLOVDIV PAISII HILENDARSKI, Plovdiv, Bulgaria</a:t>
            </a:r>
            <a:endParaRPr lang="en-GB" dirty="0">
              <a:solidFill>
                <a:srgbClr val="333333"/>
              </a:solidFill>
              <a:latin typeface="inherit"/>
            </a:endParaRPr>
          </a:p>
          <a:p>
            <a:pPr fontAlgn="base">
              <a:buFont typeface="Arial" panose="020B0604020202020204" pitchFamily="34" charset="0"/>
              <a:buChar char="•"/>
            </a:pPr>
            <a:r>
              <a:rPr lang="en-GB" dirty="0">
                <a:solidFill>
                  <a:srgbClr val="333333"/>
                </a:solidFill>
                <a:latin typeface="arial" panose="020B0604020202020204" pitchFamily="34" charset="0"/>
                <a:hlinkClick r:id="rId12"/>
              </a:rPr>
              <a:t>LATVIJAS UNIVERSITATE, Riga, Latvia</a:t>
            </a:r>
            <a:endParaRPr lang="en-GB" dirty="0">
              <a:solidFill>
                <a:srgbClr val="333333"/>
              </a:solidFill>
              <a:latin typeface="inherit"/>
            </a:endParaRPr>
          </a:p>
          <a:p>
            <a:pPr fontAlgn="base">
              <a:buFont typeface="Arial" panose="020B0604020202020204" pitchFamily="34" charset="0"/>
              <a:buChar char="•"/>
            </a:pPr>
            <a:r>
              <a:rPr lang="en-GB" dirty="0">
                <a:solidFill>
                  <a:srgbClr val="333333"/>
                </a:solidFill>
                <a:latin typeface="arial" panose="020B0604020202020204" pitchFamily="34" charset="0"/>
                <a:hlinkClick r:id="rId13"/>
              </a:rPr>
              <a:t>UNIVERSITE DE LORRAINE, Nancy Cedex, France</a:t>
            </a:r>
            <a:endParaRPr lang="en-GB" dirty="0">
              <a:solidFill>
                <a:srgbClr val="333333"/>
              </a:solidFill>
              <a:latin typeface="inherit"/>
            </a:endParaRPr>
          </a:p>
          <a:p>
            <a:pPr fontAlgn="base">
              <a:buFont typeface="Arial" panose="020B0604020202020204" pitchFamily="34" charset="0"/>
              <a:buChar char="•"/>
            </a:pPr>
            <a:r>
              <a:rPr lang="en-GB" dirty="0">
                <a:solidFill>
                  <a:srgbClr val="333333"/>
                </a:solidFill>
                <a:latin typeface="arial" panose="020B0604020202020204" pitchFamily="34" charset="0"/>
                <a:hlinkClick r:id="rId14"/>
              </a:rPr>
              <a:t>HAUT CONSEIL DE L’EVALUATION DE LA RECHERCHE ET DE L’ENSEIGNEMENT, Paris, France</a:t>
            </a:r>
            <a:endParaRPr lang="en-GB" b="0" i="0" dirty="0">
              <a:solidFill>
                <a:srgbClr val="333333"/>
              </a:solidFill>
              <a:effectLst/>
              <a:latin typeface="inherit"/>
            </a:endParaRPr>
          </a:p>
        </p:txBody>
      </p:sp>
      <p:sp>
        <p:nvSpPr>
          <p:cNvPr id="4" name="Стрілка: угору 3">
            <a:extLst>
              <a:ext uri="{FF2B5EF4-FFF2-40B4-BE49-F238E27FC236}">
                <a16:creationId xmlns:a16="http://schemas.microsoft.com/office/drawing/2014/main" id="{F2B249F9-ECC2-45B5-85BC-4A09D9A24A0F}"/>
              </a:ext>
            </a:extLst>
          </p:cNvPr>
          <p:cNvSpPr/>
          <p:nvPr/>
        </p:nvSpPr>
        <p:spPr>
          <a:xfrm>
            <a:off x="5586123" y="3153621"/>
            <a:ext cx="774919" cy="9797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5" name="Групувати 24">
            <a:extLst>
              <a:ext uri="{FF2B5EF4-FFF2-40B4-BE49-F238E27FC236}">
                <a16:creationId xmlns:a16="http://schemas.microsoft.com/office/drawing/2014/main" id="{45F11B4C-A4EC-4A78-938C-2E36D6637A1E}"/>
              </a:ext>
            </a:extLst>
          </p:cNvPr>
          <p:cNvGrpSpPr/>
          <p:nvPr/>
        </p:nvGrpSpPr>
        <p:grpSpPr>
          <a:xfrm>
            <a:off x="156388" y="-50945"/>
            <a:ext cx="11924648" cy="1082447"/>
            <a:chOff x="156388" y="-50945"/>
            <a:chExt cx="11924648" cy="1082447"/>
          </a:xfrm>
        </p:grpSpPr>
        <p:pic>
          <p:nvPicPr>
            <p:cNvPr id="26" name="Рисунок 7" descr="eu-erasmus-logo">
              <a:extLst>
                <a:ext uri="{FF2B5EF4-FFF2-40B4-BE49-F238E27FC236}">
                  <a16:creationId xmlns:a16="http://schemas.microsoft.com/office/drawing/2014/main" id="{155D29D4-8361-48F4-874B-F816D5C0095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Рисунок 26">
              <a:extLst>
                <a:ext uri="{FF2B5EF4-FFF2-40B4-BE49-F238E27FC236}">
                  <a16:creationId xmlns:a16="http://schemas.microsoft.com/office/drawing/2014/main" id="{4B3768AF-06E4-4F79-9E84-11F0AB8C5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28" name="Рисунок 1" descr="Doc-hub">
              <a:extLst>
                <a:ext uri="{FF2B5EF4-FFF2-40B4-BE49-F238E27FC236}">
                  <a16:creationId xmlns:a16="http://schemas.microsoft.com/office/drawing/2014/main" id="{37334844-E7B3-4207-8788-C223C001B14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Рисунок 28">
              <a:extLst>
                <a:ext uri="{FF2B5EF4-FFF2-40B4-BE49-F238E27FC236}">
                  <a16:creationId xmlns:a16="http://schemas.microsoft.com/office/drawing/2014/main" id="{A83147C8-DC81-41F6-8AEF-9D523BBBBD8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56070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5967243E-625E-4824-84B2-A1434F6E6E6D}" type="slidenum">
              <a:rPr lang="uk-UA" smtClean="0"/>
              <a:t>11</a:t>
            </a:fld>
            <a:endParaRPr lang="uk-UA"/>
          </a:p>
        </p:txBody>
      </p:sp>
      <p:pic>
        <p:nvPicPr>
          <p:cNvPr id="16" name="Рисунок 15">
            <a:extLst>
              <a:ext uri="{FF2B5EF4-FFF2-40B4-BE49-F238E27FC236}">
                <a16:creationId xmlns:a16="http://schemas.microsoft.com/office/drawing/2014/main" id="{11FC49D4-1631-4D62-BDFB-3DAEF074A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9845" y="802094"/>
            <a:ext cx="1530958" cy="1082447"/>
          </a:xfrm>
          <a:prstGeom prst="rect">
            <a:avLst/>
          </a:prstGeom>
        </p:spPr>
      </p:pic>
      <p:sp>
        <p:nvSpPr>
          <p:cNvPr id="17" name="Заголовок 1">
            <a:extLst>
              <a:ext uri="{FF2B5EF4-FFF2-40B4-BE49-F238E27FC236}">
                <a16:creationId xmlns:a16="http://schemas.microsoft.com/office/drawing/2014/main" id="{793530E4-1DAD-478C-85BA-F9853CD1060B}"/>
              </a:ext>
            </a:extLst>
          </p:cNvPr>
          <p:cNvSpPr>
            <a:spLocks noGrp="1"/>
          </p:cNvSpPr>
          <p:nvPr>
            <p:ph type="ctrTitle"/>
          </p:nvPr>
        </p:nvSpPr>
        <p:spPr>
          <a:xfrm>
            <a:off x="205539" y="1173151"/>
            <a:ext cx="10401998" cy="1450520"/>
          </a:xfrm>
        </p:spPr>
        <p:txBody>
          <a:bodyPr>
            <a:noAutofit/>
          </a:bodyPr>
          <a:lstStyle/>
          <a:p>
            <a:pPr algn="l"/>
            <a:r>
              <a:rPr lang="uk-UA" sz="3200" b="1" u="sng" dirty="0">
                <a:latin typeface="+mn-lt"/>
                <a:ea typeface="+mn-ea"/>
                <a:cs typeface="+mn-cs"/>
              </a:rPr>
              <a:t>Рекомендації щодо системи ВЗЯ </a:t>
            </a:r>
            <a:br>
              <a:rPr lang="uk-UA" sz="3200" b="1" u="sng" dirty="0">
                <a:latin typeface="+mn-lt"/>
                <a:ea typeface="+mn-ea"/>
                <a:cs typeface="+mn-cs"/>
              </a:rPr>
            </a:br>
            <a:r>
              <a:rPr lang="fr-FR" sz="3200" b="1" dirty="0"/>
              <a:t>Université de Lorraine</a:t>
            </a:r>
            <a:r>
              <a:rPr lang="uk-UA" sz="3200" b="1" dirty="0"/>
              <a:t>, </a:t>
            </a:r>
            <a:r>
              <a:rPr lang="fr-FR" sz="3200" dirty="0"/>
              <a:t>Nancy</a:t>
            </a:r>
            <a:r>
              <a:rPr lang="uk-UA" sz="3200" dirty="0"/>
              <a:t>, </a:t>
            </a:r>
            <a:r>
              <a:rPr lang="fr-FR" sz="3200" dirty="0"/>
              <a:t>France</a:t>
            </a:r>
            <a:br>
              <a:rPr lang="uk-UA" sz="3200" b="1" u="sng" dirty="0">
                <a:latin typeface="+mn-lt"/>
                <a:ea typeface="+mn-ea"/>
                <a:cs typeface="+mn-cs"/>
              </a:rPr>
            </a:br>
            <a:br>
              <a:rPr lang="uk-UA" sz="1400" dirty="0"/>
            </a:br>
            <a:br>
              <a:rPr lang="uk-UA" sz="1400" b="1" dirty="0"/>
            </a:br>
            <a:br>
              <a:rPr lang="uk-UA" sz="1400" b="1" dirty="0"/>
            </a:br>
            <a:endParaRPr lang="uk-UA" sz="1400" b="1" dirty="0">
              <a:solidFill>
                <a:schemeClr val="accent1">
                  <a:lumMod val="75000"/>
                </a:schemeClr>
              </a:solidFill>
              <a:latin typeface="Arial" panose="020B0604020202020204" pitchFamily="34" charset="0"/>
              <a:cs typeface="Arial" panose="020B0604020202020204" pitchFamily="34" charset="0"/>
            </a:endParaRPr>
          </a:p>
        </p:txBody>
      </p:sp>
      <p:sp>
        <p:nvSpPr>
          <p:cNvPr id="7" name="Text Box 490">
            <a:extLst>
              <a:ext uri="{FF2B5EF4-FFF2-40B4-BE49-F238E27FC236}">
                <a16:creationId xmlns:a16="http://schemas.microsoft.com/office/drawing/2014/main" id="{88B415B7-8DD0-4D5F-9EBB-0EA257990897}"/>
              </a:ext>
            </a:extLst>
          </p:cNvPr>
          <p:cNvSpPr txBox="1">
            <a:spLocks noChangeArrowheads="1"/>
          </p:cNvSpPr>
          <p:nvPr/>
        </p:nvSpPr>
        <p:spPr bwMode="auto">
          <a:xfrm>
            <a:off x="10736125" y="7633858"/>
            <a:ext cx="635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uk-UA" sz="900" b="0" i="0" u="none" strike="noStrike" cap="none" normalizeH="0" baseline="0">
              <a:ln>
                <a:noFill/>
              </a:ln>
              <a:solidFill>
                <a:srgbClr val="8A8A8A"/>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uk-UA" sz="900" b="0" i="0" u="none" strike="noStrike" cap="none" normalizeH="0" baseline="0">
                <a:ln>
                  <a:noFill/>
                </a:ln>
                <a:solidFill>
                  <a:srgbClr val="8A8A8A"/>
                </a:solidFill>
                <a:effectLst/>
                <a:latin typeface="Arial" panose="020B0604020202020204" pitchFamily="34" charset="0"/>
                <a:ea typeface="Calibri" panose="020F0502020204030204" pitchFamily="34" charset="0"/>
                <a:cs typeface="Arial" panose="020B0604020202020204" pitchFamily="34" charset="0"/>
              </a:rPr>
              <a:t>7</a:t>
            </a:r>
            <a:endParaRPr kumimoji="0" lang="en-US" altLang="uk-UA" sz="1800" b="0" i="0" u="none" strike="noStrike" cap="none" normalizeH="0" baseline="0">
              <a:ln>
                <a:noFill/>
              </a:ln>
              <a:solidFill>
                <a:schemeClr val="tx1"/>
              </a:solidFill>
              <a:effectLst/>
              <a:latin typeface="Arial" panose="020B0604020202020204" pitchFamily="34" charset="0"/>
            </a:endParaRPr>
          </a:p>
        </p:txBody>
      </p:sp>
      <p:grpSp>
        <p:nvGrpSpPr>
          <p:cNvPr id="18" name="Group 451">
            <a:extLst>
              <a:ext uri="{FF2B5EF4-FFF2-40B4-BE49-F238E27FC236}">
                <a16:creationId xmlns:a16="http://schemas.microsoft.com/office/drawing/2014/main" id="{FE4C69D6-CFBE-4C70-B9B6-C7A88D926F16}"/>
              </a:ext>
            </a:extLst>
          </p:cNvPr>
          <p:cNvGrpSpPr>
            <a:grpSpLocks/>
          </p:cNvGrpSpPr>
          <p:nvPr/>
        </p:nvGrpSpPr>
        <p:grpSpPr bwMode="auto">
          <a:xfrm>
            <a:off x="8339952" y="2309065"/>
            <a:ext cx="2267585" cy="4221480"/>
            <a:chOff x="10377" y="983"/>
            <a:chExt cx="3571" cy="6648"/>
          </a:xfrm>
        </p:grpSpPr>
        <p:sp>
          <p:nvSpPr>
            <p:cNvPr id="20" name="AutoShape 464">
              <a:extLst>
                <a:ext uri="{FF2B5EF4-FFF2-40B4-BE49-F238E27FC236}">
                  <a16:creationId xmlns:a16="http://schemas.microsoft.com/office/drawing/2014/main" id="{60CAF903-8CEE-4A97-87A6-EACD14D82E61}"/>
                </a:ext>
              </a:extLst>
            </p:cNvPr>
            <p:cNvSpPr>
              <a:spLocks/>
            </p:cNvSpPr>
            <p:nvPr/>
          </p:nvSpPr>
          <p:spPr bwMode="auto">
            <a:xfrm>
              <a:off x="10536" y="983"/>
              <a:ext cx="1097" cy="2948"/>
            </a:xfrm>
            <a:custGeom>
              <a:avLst/>
              <a:gdLst>
                <a:gd name="T0" fmla="+- 0 11359 10536"/>
                <a:gd name="T1" fmla="*/ T0 w 1097"/>
                <a:gd name="T2" fmla="+- 0 1532 983"/>
                <a:gd name="T3" fmla="*/ 1532 h 2948"/>
                <a:gd name="T4" fmla="+- 0 10810 10536"/>
                <a:gd name="T5" fmla="*/ T4 w 1097"/>
                <a:gd name="T6" fmla="+- 0 1532 983"/>
                <a:gd name="T7" fmla="*/ 1532 h 2948"/>
                <a:gd name="T8" fmla="+- 0 10810 10536"/>
                <a:gd name="T9" fmla="*/ T8 w 1097"/>
                <a:gd name="T10" fmla="+- 0 3930 983"/>
                <a:gd name="T11" fmla="*/ 3930 h 2948"/>
                <a:gd name="T12" fmla="+- 0 11359 10536"/>
                <a:gd name="T13" fmla="*/ T12 w 1097"/>
                <a:gd name="T14" fmla="+- 0 3930 983"/>
                <a:gd name="T15" fmla="*/ 3930 h 2948"/>
                <a:gd name="T16" fmla="+- 0 11359 10536"/>
                <a:gd name="T17" fmla="*/ T16 w 1097"/>
                <a:gd name="T18" fmla="+- 0 1532 983"/>
                <a:gd name="T19" fmla="*/ 1532 h 2948"/>
                <a:gd name="T20" fmla="+- 0 11084 10536"/>
                <a:gd name="T21" fmla="*/ T20 w 1097"/>
                <a:gd name="T22" fmla="+- 0 983 983"/>
                <a:gd name="T23" fmla="*/ 983 h 2948"/>
                <a:gd name="T24" fmla="+- 0 10536 10536"/>
                <a:gd name="T25" fmla="*/ T24 w 1097"/>
                <a:gd name="T26" fmla="+- 0 1532 983"/>
                <a:gd name="T27" fmla="*/ 1532 h 2948"/>
                <a:gd name="T28" fmla="+- 0 11633 10536"/>
                <a:gd name="T29" fmla="*/ T28 w 1097"/>
                <a:gd name="T30" fmla="+- 0 1532 983"/>
                <a:gd name="T31" fmla="*/ 1532 h 2948"/>
                <a:gd name="T32" fmla="+- 0 11084 10536"/>
                <a:gd name="T33" fmla="*/ T32 w 1097"/>
                <a:gd name="T34" fmla="+- 0 983 983"/>
                <a:gd name="T35" fmla="*/ 983 h 29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97" h="2948">
                  <a:moveTo>
                    <a:pt x="823" y="549"/>
                  </a:moveTo>
                  <a:lnTo>
                    <a:pt x="274" y="549"/>
                  </a:lnTo>
                  <a:lnTo>
                    <a:pt x="274" y="2947"/>
                  </a:lnTo>
                  <a:lnTo>
                    <a:pt x="823" y="2947"/>
                  </a:lnTo>
                  <a:lnTo>
                    <a:pt x="823" y="549"/>
                  </a:lnTo>
                  <a:close/>
                  <a:moveTo>
                    <a:pt x="548" y="0"/>
                  </a:moveTo>
                  <a:lnTo>
                    <a:pt x="0" y="549"/>
                  </a:lnTo>
                  <a:lnTo>
                    <a:pt x="1097" y="549"/>
                  </a:lnTo>
                  <a:lnTo>
                    <a:pt x="548" y="0"/>
                  </a:lnTo>
                  <a:close/>
                </a:path>
              </a:pathLst>
            </a:custGeom>
            <a:solidFill>
              <a:srgbClr val="FFED4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pic>
          <p:nvPicPr>
            <p:cNvPr id="21" name="Picture 463">
              <a:extLst>
                <a:ext uri="{FF2B5EF4-FFF2-40B4-BE49-F238E27FC236}">
                  <a16:creationId xmlns:a16="http://schemas.microsoft.com/office/drawing/2014/main" id="{F5114FE9-DE45-4E12-917F-F37A3AC92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8" y="3995"/>
              <a:ext cx="3032"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462">
              <a:extLst>
                <a:ext uri="{FF2B5EF4-FFF2-40B4-BE49-F238E27FC236}">
                  <a16:creationId xmlns:a16="http://schemas.microsoft.com/office/drawing/2014/main" id="{A5CF10E4-8B87-4681-8A1D-1098EF5CEE3A}"/>
                </a:ext>
              </a:extLst>
            </p:cNvPr>
            <p:cNvSpPr>
              <a:spLocks/>
            </p:cNvSpPr>
            <p:nvPr/>
          </p:nvSpPr>
          <p:spPr bwMode="auto">
            <a:xfrm>
              <a:off x="10693" y="4059"/>
              <a:ext cx="2843" cy="500"/>
            </a:xfrm>
            <a:custGeom>
              <a:avLst/>
              <a:gdLst>
                <a:gd name="T0" fmla="+- 0 13514 10693"/>
                <a:gd name="T1" fmla="*/ T0 w 2843"/>
                <a:gd name="T2" fmla="+- 0 4059 4059"/>
                <a:gd name="T3" fmla="*/ 4059 h 500"/>
                <a:gd name="T4" fmla="+- 0 10693 10693"/>
                <a:gd name="T5" fmla="*/ T4 w 2843"/>
                <a:gd name="T6" fmla="+- 0 4306 4059"/>
                <a:gd name="T7" fmla="*/ 4306 h 500"/>
                <a:gd name="T8" fmla="+- 0 10715 10693"/>
                <a:gd name="T9" fmla="*/ T8 w 2843"/>
                <a:gd name="T10" fmla="+- 0 4559 4059"/>
                <a:gd name="T11" fmla="*/ 4559 h 500"/>
                <a:gd name="T12" fmla="+- 0 13536 10693"/>
                <a:gd name="T13" fmla="*/ T12 w 2843"/>
                <a:gd name="T14" fmla="+- 0 4312 4059"/>
                <a:gd name="T15" fmla="*/ 4312 h 500"/>
                <a:gd name="T16" fmla="+- 0 13514 10693"/>
                <a:gd name="T17" fmla="*/ T16 w 2843"/>
                <a:gd name="T18" fmla="+- 0 4059 4059"/>
                <a:gd name="T19" fmla="*/ 4059 h 500"/>
              </a:gdLst>
              <a:ahLst/>
              <a:cxnLst>
                <a:cxn ang="0">
                  <a:pos x="T1" y="T3"/>
                </a:cxn>
                <a:cxn ang="0">
                  <a:pos x="T5" y="T7"/>
                </a:cxn>
                <a:cxn ang="0">
                  <a:pos x="T9" y="T11"/>
                </a:cxn>
                <a:cxn ang="0">
                  <a:pos x="T13" y="T15"/>
                </a:cxn>
                <a:cxn ang="0">
                  <a:pos x="T17" y="T19"/>
                </a:cxn>
              </a:cxnLst>
              <a:rect l="0" t="0" r="r" b="b"/>
              <a:pathLst>
                <a:path w="2843" h="500">
                  <a:moveTo>
                    <a:pt x="2821" y="0"/>
                  </a:moveTo>
                  <a:lnTo>
                    <a:pt x="0" y="247"/>
                  </a:lnTo>
                  <a:lnTo>
                    <a:pt x="22" y="500"/>
                  </a:lnTo>
                  <a:lnTo>
                    <a:pt x="2843" y="253"/>
                  </a:lnTo>
                  <a:lnTo>
                    <a:pt x="282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pic>
          <p:nvPicPr>
            <p:cNvPr id="23" name="Picture 461">
              <a:extLst>
                <a:ext uri="{FF2B5EF4-FFF2-40B4-BE49-F238E27FC236}">
                  <a16:creationId xmlns:a16="http://schemas.microsoft.com/office/drawing/2014/main" id="{1AADC6AB-6B2C-4C53-853F-8E9FDD48E2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5" y="3032"/>
              <a:ext cx="512"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460">
              <a:extLst>
                <a:ext uri="{FF2B5EF4-FFF2-40B4-BE49-F238E27FC236}">
                  <a16:creationId xmlns:a16="http://schemas.microsoft.com/office/drawing/2014/main" id="{366EB72E-0EA5-48E6-A137-145B1ECC39BF}"/>
                </a:ext>
              </a:extLst>
            </p:cNvPr>
            <p:cNvSpPr>
              <a:spLocks/>
            </p:cNvSpPr>
            <p:nvPr/>
          </p:nvSpPr>
          <p:spPr bwMode="auto">
            <a:xfrm>
              <a:off x="11359" y="3095"/>
              <a:ext cx="324" cy="932"/>
            </a:xfrm>
            <a:custGeom>
              <a:avLst/>
              <a:gdLst>
                <a:gd name="T0" fmla="+- 0 11683 11359"/>
                <a:gd name="T1" fmla="*/ T0 w 324"/>
                <a:gd name="T2" fmla="+- 0 3864 3095"/>
                <a:gd name="T3" fmla="*/ 3864 h 932"/>
                <a:gd name="T4" fmla="+- 0 11359 11359"/>
                <a:gd name="T5" fmla="*/ T4 w 324"/>
                <a:gd name="T6" fmla="+- 0 3864 3095"/>
                <a:gd name="T7" fmla="*/ 3864 h 932"/>
                <a:gd name="T8" fmla="+- 0 11521 11359"/>
                <a:gd name="T9" fmla="*/ T8 w 324"/>
                <a:gd name="T10" fmla="+- 0 4026 3095"/>
                <a:gd name="T11" fmla="*/ 4026 h 932"/>
                <a:gd name="T12" fmla="+- 0 11683 11359"/>
                <a:gd name="T13" fmla="*/ T12 w 324"/>
                <a:gd name="T14" fmla="+- 0 3864 3095"/>
                <a:gd name="T15" fmla="*/ 3864 h 932"/>
                <a:gd name="T16" fmla="+- 0 11602 11359"/>
                <a:gd name="T17" fmla="*/ T16 w 324"/>
                <a:gd name="T18" fmla="+- 0 3095 3095"/>
                <a:gd name="T19" fmla="*/ 3095 h 932"/>
                <a:gd name="T20" fmla="+- 0 11440 11359"/>
                <a:gd name="T21" fmla="*/ T20 w 324"/>
                <a:gd name="T22" fmla="+- 0 3095 3095"/>
                <a:gd name="T23" fmla="*/ 3095 h 932"/>
                <a:gd name="T24" fmla="+- 0 11440 11359"/>
                <a:gd name="T25" fmla="*/ T24 w 324"/>
                <a:gd name="T26" fmla="+- 0 3864 3095"/>
                <a:gd name="T27" fmla="*/ 3864 h 932"/>
                <a:gd name="T28" fmla="+- 0 11602 11359"/>
                <a:gd name="T29" fmla="*/ T28 w 324"/>
                <a:gd name="T30" fmla="+- 0 3864 3095"/>
                <a:gd name="T31" fmla="*/ 3864 h 932"/>
                <a:gd name="T32" fmla="+- 0 11602 11359"/>
                <a:gd name="T33" fmla="*/ T32 w 324"/>
                <a:gd name="T34" fmla="+- 0 3095 3095"/>
                <a:gd name="T35" fmla="*/ 3095 h 9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24" h="932">
                  <a:moveTo>
                    <a:pt x="324" y="769"/>
                  </a:moveTo>
                  <a:lnTo>
                    <a:pt x="0" y="769"/>
                  </a:lnTo>
                  <a:lnTo>
                    <a:pt x="162" y="931"/>
                  </a:lnTo>
                  <a:lnTo>
                    <a:pt x="324" y="769"/>
                  </a:lnTo>
                  <a:close/>
                  <a:moveTo>
                    <a:pt x="243" y="0"/>
                  </a:moveTo>
                  <a:lnTo>
                    <a:pt x="81" y="0"/>
                  </a:lnTo>
                  <a:lnTo>
                    <a:pt x="81" y="769"/>
                  </a:lnTo>
                  <a:lnTo>
                    <a:pt x="243" y="769"/>
                  </a:lnTo>
                  <a:lnTo>
                    <a:pt x="2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25" name="AutoShape 459">
              <a:extLst>
                <a:ext uri="{FF2B5EF4-FFF2-40B4-BE49-F238E27FC236}">
                  <a16:creationId xmlns:a16="http://schemas.microsoft.com/office/drawing/2014/main" id="{1DF2FA04-9EF9-46D4-B5F2-52D87A1F32A8}"/>
                </a:ext>
              </a:extLst>
            </p:cNvPr>
            <p:cNvSpPr>
              <a:spLocks/>
            </p:cNvSpPr>
            <p:nvPr/>
          </p:nvSpPr>
          <p:spPr bwMode="auto">
            <a:xfrm>
              <a:off x="10377" y="5324"/>
              <a:ext cx="1076" cy="1954"/>
            </a:xfrm>
            <a:custGeom>
              <a:avLst/>
              <a:gdLst>
                <a:gd name="T0" fmla="+- 0 11453 10378"/>
                <a:gd name="T1" fmla="*/ T0 w 1076"/>
                <a:gd name="T2" fmla="+- 0 6741 5325"/>
                <a:gd name="T3" fmla="*/ 6741 h 1954"/>
                <a:gd name="T4" fmla="+- 0 10378 10378"/>
                <a:gd name="T5" fmla="*/ T4 w 1076"/>
                <a:gd name="T6" fmla="+- 0 6741 5325"/>
                <a:gd name="T7" fmla="*/ 6741 h 1954"/>
                <a:gd name="T8" fmla="+- 0 10915 10378"/>
                <a:gd name="T9" fmla="*/ T8 w 1076"/>
                <a:gd name="T10" fmla="+- 0 7278 5325"/>
                <a:gd name="T11" fmla="*/ 7278 h 1954"/>
                <a:gd name="T12" fmla="+- 0 11453 10378"/>
                <a:gd name="T13" fmla="*/ T12 w 1076"/>
                <a:gd name="T14" fmla="+- 0 6741 5325"/>
                <a:gd name="T15" fmla="*/ 6741 h 1954"/>
                <a:gd name="T16" fmla="+- 0 11184 10378"/>
                <a:gd name="T17" fmla="*/ T16 w 1076"/>
                <a:gd name="T18" fmla="+- 0 5325 5325"/>
                <a:gd name="T19" fmla="*/ 5325 h 1954"/>
                <a:gd name="T20" fmla="+- 0 10646 10378"/>
                <a:gd name="T21" fmla="*/ T20 w 1076"/>
                <a:gd name="T22" fmla="+- 0 5325 5325"/>
                <a:gd name="T23" fmla="*/ 5325 h 1954"/>
                <a:gd name="T24" fmla="+- 0 10646 10378"/>
                <a:gd name="T25" fmla="*/ T24 w 1076"/>
                <a:gd name="T26" fmla="+- 0 6741 5325"/>
                <a:gd name="T27" fmla="*/ 6741 h 1954"/>
                <a:gd name="T28" fmla="+- 0 11184 10378"/>
                <a:gd name="T29" fmla="*/ T28 w 1076"/>
                <a:gd name="T30" fmla="+- 0 6741 5325"/>
                <a:gd name="T31" fmla="*/ 6741 h 1954"/>
                <a:gd name="T32" fmla="+- 0 11184 10378"/>
                <a:gd name="T33" fmla="*/ T32 w 1076"/>
                <a:gd name="T34" fmla="+- 0 5325 5325"/>
                <a:gd name="T35" fmla="*/ 5325 h 19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76" h="1954">
                  <a:moveTo>
                    <a:pt x="1075" y="1416"/>
                  </a:moveTo>
                  <a:lnTo>
                    <a:pt x="0" y="1416"/>
                  </a:lnTo>
                  <a:lnTo>
                    <a:pt x="537" y="1953"/>
                  </a:lnTo>
                  <a:lnTo>
                    <a:pt x="1075" y="1416"/>
                  </a:lnTo>
                  <a:close/>
                  <a:moveTo>
                    <a:pt x="806" y="0"/>
                  </a:moveTo>
                  <a:lnTo>
                    <a:pt x="268" y="0"/>
                  </a:lnTo>
                  <a:lnTo>
                    <a:pt x="268" y="1416"/>
                  </a:lnTo>
                  <a:lnTo>
                    <a:pt x="806" y="1416"/>
                  </a:lnTo>
                  <a:lnTo>
                    <a:pt x="8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pic>
          <p:nvPicPr>
            <p:cNvPr id="26" name="Picture 458">
              <a:extLst>
                <a:ext uri="{FF2B5EF4-FFF2-40B4-BE49-F238E27FC236}">
                  <a16:creationId xmlns:a16="http://schemas.microsoft.com/office/drawing/2014/main" id="{AD189803-646F-48FC-AE55-9EA26728B3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54" y="4664"/>
              <a:ext cx="545" cy="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457">
              <a:extLst>
                <a:ext uri="{FF2B5EF4-FFF2-40B4-BE49-F238E27FC236}">
                  <a16:creationId xmlns:a16="http://schemas.microsoft.com/office/drawing/2014/main" id="{7C81B974-B8E8-4413-93C3-0C7879EEBB56}"/>
                </a:ext>
              </a:extLst>
            </p:cNvPr>
            <p:cNvSpPr>
              <a:spLocks/>
            </p:cNvSpPr>
            <p:nvPr/>
          </p:nvSpPr>
          <p:spPr bwMode="auto">
            <a:xfrm>
              <a:off x="11148" y="4727"/>
              <a:ext cx="358" cy="1059"/>
            </a:xfrm>
            <a:custGeom>
              <a:avLst/>
              <a:gdLst>
                <a:gd name="T0" fmla="+- 0 11416 11148"/>
                <a:gd name="T1" fmla="*/ T0 w 358"/>
                <a:gd name="T2" fmla="+- 0 4906 4727"/>
                <a:gd name="T3" fmla="*/ 4906 h 1059"/>
                <a:gd name="T4" fmla="+- 0 11237 11148"/>
                <a:gd name="T5" fmla="*/ T4 w 358"/>
                <a:gd name="T6" fmla="+- 0 4906 4727"/>
                <a:gd name="T7" fmla="*/ 4906 h 1059"/>
                <a:gd name="T8" fmla="+- 0 11237 11148"/>
                <a:gd name="T9" fmla="*/ T8 w 358"/>
                <a:gd name="T10" fmla="+- 0 5786 4727"/>
                <a:gd name="T11" fmla="*/ 5786 h 1059"/>
                <a:gd name="T12" fmla="+- 0 11416 11148"/>
                <a:gd name="T13" fmla="*/ T12 w 358"/>
                <a:gd name="T14" fmla="+- 0 5786 4727"/>
                <a:gd name="T15" fmla="*/ 5786 h 1059"/>
                <a:gd name="T16" fmla="+- 0 11416 11148"/>
                <a:gd name="T17" fmla="*/ T16 w 358"/>
                <a:gd name="T18" fmla="+- 0 4906 4727"/>
                <a:gd name="T19" fmla="*/ 4906 h 1059"/>
                <a:gd name="T20" fmla="+- 0 11327 11148"/>
                <a:gd name="T21" fmla="*/ T20 w 358"/>
                <a:gd name="T22" fmla="+- 0 4727 4727"/>
                <a:gd name="T23" fmla="*/ 4727 h 1059"/>
                <a:gd name="T24" fmla="+- 0 11148 11148"/>
                <a:gd name="T25" fmla="*/ T24 w 358"/>
                <a:gd name="T26" fmla="+- 0 4906 4727"/>
                <a:gd name="T27" fmla="*/ 4906 h 1059"/>
                <a:gd name="T28" fmla="+- 0 11506 11148"/>
                <a:gd name="T29" fmla="*/ T28 w 358"/>
                <a:gd name="T30" fmla="+- 0 4906 4727"/>
                <a:gd name="T31" fmla="*/ 4906 h 1059"/>
                <a:gd name="T32" fmla="+- 0 11327 11148"/>
                <a:gd name="T33" fmla="*/ T32 w 358"/>
                <a:gd name="T34" fmla="+- 0 4727 4727"/>
                <a:gd name="T35" fmla="*/ 4727 h 10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58" h="1059">
                  <a:moveTo>
                    <a:pt x="268" y="179"/>
                  </a:moveTo>
                  <a:lnTo>
                    <a:pt x="89" y="179"/>
                  </a:lnTo>
                  <a:lnTo>
                    <a:pt x="89" y="1059"/>
                  </a:lnTo>
                  <a:lnTo>
                    <a:pt x="268" y="1059"/>
                  </a:lnTo>
                  <a:lnTo>
                    <a:pt x="268" y="179"/>
                  </a:lnTo>
                  <a:close/>
                  <a:moveTo>
                    <a:pt x="179" y="0"/>
                  </a:moveTo>
                  <a:lnTo>
                    <a:pt x="0" y="179"/>
                  </a:lnTo>
                  <a:lnTo>
                    <a:pt x="358" y="179"/>
                  </a:lnTo>
                  <a:lnTo>
                    <a:pt x="179" y="0"/>
                  </a:lnTo>
                  <a:close/>
                </a:path>
              </a:pathLst>
            </a:custGeom>
            <a:solidFill>
              <a:srgbClr val="A7A8A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29" name="Text Box 454">
              <a:extLst>
                <a:ext uri="{FF2B5EF4-FFF2-40B4-BE49-F238E27FC236}">
                  <a16:creationId xmlns:a16="http://schemas.microsoft.com/office/drawing/2014/main" id="{FED4107F-8046-407E-AB4B-CA7784C20CC5}"/>
                </a:ext>
              </a:extLst>
            </p:cNvPr>
            <p:cNvSpPr txBox="1">
              <a:spLocks noChangeArrowheads="1"/>
            </p:cNvSpPr>
            <p:nvPr/>
          </p:nvSpPr>
          <p:spPr bwMode="auto">
            <a:xfrm>
              <a:off x="11605" y="1962"/>
              <a:ext cx="2102" cy="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720"/>
                </a:lnSpc>
                <a:spcAft>
                  <a:spcPts val="0"/>
                </a:spcAft>
              </a:pPr>
              <a:r>
                <a:rPr lang="uk-UA" sz="1800" b="1" dirty="0">
                  <a:effectLst/>
                  <a:latin typeface="Calibri" panose="020F0502020204030204" pitchFamily="34" charset="0"/>
                  <a:ea typeface="Calibri" panose="020F0502020204030204" pitchFamily="34" charset="0"/>
                </a:rPr>
                <a:t>Оцінювання освітніх програм</a:t>
              </a:r>
              <a:endParaRPr lang="uk-UA" sz="1100" dirty="0">
                <a:effectLst/>
                <a:latin typeface="Calibri" panose="020F0502020204030204" pitchFamily="34" charset="0"/>
                <a:ea typeface="Calibri" panose="020F0502020204030204" pitchFamily="34" charset="0"/>
              </a:endParaRPr>
            </a:p>
          </p:txBody>
        </p:sp>
        <p:sp>
          <p:nvSpPr>
            <p:cNvPr id="30" name="Text Box 453">
              <a:extLst>
                <a:ext uri="{FF2B5EF4-FFF2-40B4-BE49-F238E27FC236}">
                  <a16:creationId xmlns:a16="http://schemas.microsoft.com/office/drawing/2014/main" id="{4A79E163-C3AA-490D-9CEA-A52618117C21}"/>
                </a:ext>
              </a:extLst>
            </p:cNvPr>
            <p:cNvSpPr txBox="1">
              <a:spLocks noChangeArrowheads="1"/>
            </p:cNvSpPr>
            <p:nvPr/>
          </p:nvSpPr>
          <p:spPr bwMode="auto">
            <a:xfrm>
              <a:off x="11575" y="5308"/>
              <a:ext cx="2373"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720"/>
                </a:lnSpc>
                <a:spcAft>
                  <a:spcPts val="0"/>
                </a:spcAft>
              </a:pPr>
              <a:r>
                <a:rPr lang="uk-UA" b="1" dirty="0">
                  <a:effectLst/>
                  <a:latin typeface="Calibri" panose="020F0502020204030204" pitchFamily="34" charset="0"/>
                  <a:ea typeface="Calibri" panose="020F0502020204030204" pitchFamily="34" charset="0"/>
                </a:rPr>
                <a:t>Оцінювання прогресу персонального розвитку </a:t>
              </a:r>
              <a:endParaRPr lang="uk-UA" dirty="0">
                <a:effectLst/>
                <a:latin typeface="Calibri" panose="020F0502020204030204" pitchFamily="34" charset="0"/>
                <a:ea typeface="Calibri" panose="020F0502020204030204" pitchFamily="34" charset="0"/>
              </a:endParaRPr>
            </a:p>
          </p:txBody>
        </p:sp>
        <p:sp>
          <p:nvSpPr>
            <p:cNvPr id="31" name="Text Box 452">
              <a:extLst>
                <a:ext uri="{FF2B5EF4-FFF2-40B4-BE49-F238E27FC236}">
                  <a16:creationId xmlns:a16="http://schemas.microsoft.com/office/drawing/2014/main" id="{2AF939F9-179F-407F-88F6-51ECC6ACF5F3}"/>
                </a:ext>
              </a:extLst>
            </p:cNvPr>
            <p:cNvSpPr txBox="1">
              <a:spLocks noChangeArrowheads="1"/>
            </p:cNvSpPr>
            <p:nvPr/>
          </p:nvSpPr>
          <p:spPr bwMode="auto">
            <a:xfrm>
              <a:off x="10441" y="7301"/>
              <a:ext cx="13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40"/>
                </a:lnSpc>
                <a:spcAft>
                  <a:spcPts val="0"/>
                </a:spcAft>
              </a:pPr>
              <a:r>
                <a:rPr lang="uk-UA" sz="1200" spc="-20" dirty="0">
                  <a:effectLst/>
                  <a:latin typeface="Arial" panose="020B0604020202020204" pitchFamily="34" charset="0"/>
                  <a:ea typeface="Calibri" panose="020F0502020204030204" pitchFamily="34" charset="0"/>
                  <a:cs typeface="Calibri" panose="020F0502020204030204" pitchFamily="34" charset="0"/>
                </a:rPr>
                <a:t>Викладачі</a:t>
              </a:r>
              <a:endParaRPr lang="uk-UA" sz="1100" dirty="0">
                <a:effectLst/>
                <a:latin typeface="Calibri" panose="020F0502020204030204" pitchFamily="34" charset="0"/>
                <a:ea typeface="Calibri" panose="020F0502020204030204" pitchFamily="34" charset="0"/>
              </a:endParaRPr>
            </a:p>
          </p:txBody>
        </p:sp>
      </p:grpSp>
      <p:grpSp>
        <p:nvGrpSpPr>
          <p:cNvPr id="32" name="Group 400">
            <a:extLst>
              <a:ext uri="{FF2B5EF4-FFF2-40B4-BE49-F238E27FC236}">
                <a16:creationId xmlns:a16="http://schemas.microsoft.com/office/drawing/2014/main" id="{E6F87D6B-41FA-4D94-ABB3-C1FE49AE87A6}"/>
              </a:ext>
            </a:extLst>
          </p:cNvPr>
          <p:cNvGrpSpPr>
            <a:grpSpLocks/>
          </p:cNvGrpSpPr>
          <p:nvPr/>
        </p:nvGrpSpPr>
        <p:grpSpPr bwMode="auto">
          <a:xfrm>
            <a:off x="1786117" y="1785825"/>
            <a:ext cx="6507480" cy="4671060"/>
            <a:chOff x="58" y="1713"/>
            <a:chExt cx="10248" cy="7356"/>
          </a:xfrm>
        </p:grpSpPr>
        <p:sp>
          <p:nvSpPr>
            <p:cNvPr id="33" name="AutoShape 450">
              <a:extLst>
                <a:ext uri="{FF2B5EF4-FFF2-40B4-BE49-F238E27FC236}">
                  <a16:creationId xmlns:a16="http://schemas.microsoft.com/office/drawing/2014/main" id="{6943CE3C-954C-46ED-AC1D-26CFE7D5B780}"/>
                </a:ext>
              </a:extLst>
            </p:cNvPr>
            <p:cNvSpPr>
              <a:spLocks/>
            </p:cNvSpPr>
            <p:nvPr/>
          </p:nvSpPr>
          <p:spPr bwMode="auto">
            <a:xfrm>
              <a:off x="844" y="1713"/>
              <a:ext cx="9080" cy="4877"/>
            </a:xfrm>
            <a:custGeom>
              <a:avLst/>
              <a:gdLst>
                <a:gd name="T0" fmla="+- 0 2828 845"/>
                <a:gd name="T1" fmla="*/ T0 w 9080"/>
                <a:gd name="T2" fmla="+- 0 1836 1714"/>
                <a:gd name="T3" fmla="*/ 1836 h 4877"/>
                <a:gd name="T4" fmla="+- 0 2722 845"/>
                <a:gd name="T5" fmla="*/ T4 w 9080"/>
                <a:gd name="T6" fmla="+- 0 1729 1714"/>
                <a:gd name="T7" fmla="*/ 1729 h 4877"/>
                <a:gd name="T8" fmla="+- 0 1045 845"/>
                <a:gd name="T9" fmla="*/ T8 w 9080"/>
                <a:gd name="T10" fmla="+- 0 1714 1714"/>
                <a:gd name="T11" fmla="*/ 1714 h 4877"/>
                <a:gd name="T12" fmla="+- 0 903 845"/>
                <a:gd name="T13" fmla="*/ T12 w 9080"/>
                <a:gd name="T14" fmla="+- 0 1772 1714"/>
                <a:gd name="T15" fmla="*/ 1772 h 4877"/>
                <a:gd name="T16" fmla="+- 0 845 845"/>
                <a:gd name="T17" fmla="*/ T16 w 9080"/>
                <a:gd name="T18" fmla="+- 0 1914 1714"/>
                <a:gd name="T19" fmla="*/ 1914 h 4877"/>
                <a:gd name="T20" fmla="+- 0 861 845"/>
                <a:gd name="T21" fmla="*/ T20 w 9080"/>
                <a:gd name="T22" fmla="+- 0 6468 1714"/>
                <a:gd name="T23" fmla="*/ 6468 h 4877"/>
                <a:gd name="T24" fmla="+- 0 967 845"/>
                <a:gd name="T25" fmla="*/ T24 w 9080"/>
                <a:gd name="T26" fmla="+- 0 6575 1714"/>
                <a:gd name="T27" fmla="*/ 6575 h 4877"/>
                <a:gd name="T28" fmla="+- 0 2644 845"/>
                <a:gd name="T29" fmla="*/ T28 w 9080"/>
                <a:gd name="T30" fmla="+- 0 6590 1714"/>
                <a:gd name="T31" fmla="*/ 6590 h 4877"/>
                <a:gd name="T32" fmla="+- 0 2785 845"/>
                <a:gd name="T33" fmla="*/ T32 w 9080"/>
                <a:gd name="T34" fmla="+- 0 6532 1714"/>
                <a:gd name="T35" fmla="*/ 6532 h 4877"/>
                <a:gd name="T36" fmla="+- 0 2844 845"/>
                <a:gd name="T37" fmla="*/ T36 w 9080"/>
                <a:gd name="T38" fmla="+- 0 6390 1714"/>
                <a:gd name="T39" fmla="*/ 6390 h 4877"/>
                <a:gd name="T40" fmla="+- 0 5333 845"/>
                <a:gd name="T41" fmla="*/ T40 w 9080"/>
                <a:gd name="T42" fmla="+- 0 1948 1714"/>
                <a:gd name="T43" fmla="*/ 1948 h 4877"/>
                <a:gd name="T44" fmla="+- 0 5288 845"/>
                <a:gd name="T45" fmla="*/ T44 w 9080"/>
                <a:gd name="T46" fmla="+- 0 1810 1714"/>
                <a:gd name="T47" fmla="*/ 1810 h 4877"/>
                <a:gd name="T48" fmla="+- 0 5172 845"/>
                <a:gd name="T49" fmla="*/ T48 w 9080"/>
                <a:gd name="T50" fmla="+- 0 1726 1714"/>
                <a:gd name="T51" fmla="*/ 1726 h 4877"/>
                <a:gd name="T52" fmla="+- 0 3220 845"/>
                <a:gd name="T53" fmla="*/ T52 w 9080"/>
                <a:gd name="T54" fmla="+- 0 1714 1714"/>
                <a:gd name="T55" fmla="*/ 1714 h 4877"/>
                <a:gd name="T56" fmla="+- 0 3082 845"/>
                <a:gd name="T57" fmla="*/ T56 w 9080"/>
                <a:gd name="T58" fmla="+- 0 1759 1714"/>
                <a:gd name="T59" fmla="*/ 1759 h 4877"/>
                <a:gd name="T60" fmla="+- 0 2998 845"/>
                <a:gd name="T61" fmla="*/ T60 w 9080"/>
                <a:gd name="T62" fmla="+- 0 1874 1714"/>
                <a:gd name="T63" fmla="*/ 1874 h 4877"/>
                <a:gd name="T64" fmla="+- 0 2986 845"/>
                <a:gd name="T65" fmla="*/ T64 w 9080"/>
                <a:gd name="T66" fmla="+- 0 6356 1714"/>
                <a:gd name="T67" fmla="*/ 6356 h 4877"/>
                <a:gd name="T68" fmla="+- 0 3031 845"/>
                <a:gd name="T69" fmla="*/ T68 w 9080"/>
                <a:gd name="T70" fmla="+- 0 6494 1714"/>
                <a:gd name="T71" fmla="*/ 6494 h 4877"/>
                <a:gd name="T72" fmla="+- 0 3146 845"/>
                <a:gd name="T73" fmla="*/ T72 w 9080"/>
                <a:gd name="T74" fmla="+- 0 6578 1714"/>
                <a:gd name="T75" fmla="*/ 6578 h 4877"/>
                <a:gd name="T76" fmla="+- 0 5098 845"/>
                <a:gd name="T77" fmla="*/ T76 w 9080"/>
                <a:gd name="T78" fmla="+- 0 6590 1714"/>
                <a:gd name="T79" fmla="*/ 6590 h 4877"/>
                <a:gd name="T80" fmla="+- 0 5237 845"/>
                <a:gd name="T81" fmla="*/ T80 w 9080"/>
                <a:gd name="T82" fmla="+- 0 6545 1714"/>
                <a:gd name="T83" fmla="*/ 6545 h 4877"/>
                <a:gd name="T84" fmla="+- 0 5321 845"/>
                <a:gd name="T85" fmla="*/ T84 w 9080"/>
                <a:gd name="T86" fmla="+- 0 6430 1714"/>
                <a:gd name="T87" fmla="*/ 6430 h 4877"/>
                <a:gd name="T88" fmla="+- 0 5333 845"/>
                <a:gd name="T89" fmla="*/ T88 w 9080"/>
                <a:gd name="T90" fmla="+- 0 1948 1714"/>
                <a:gd name="T91" fmla="*/ 1948 h 4877"/>
                <a:gd name="T92" fmla="+- 0 9918 845"/>
                <a:gd name="T93" fmla="*/ T92 w 9080"/>
                <a:gd name="T94" fmla="+- 0 2081 1714"/>
                <a:gd name="T95" fmla="*/ 2081 h 4877"/>
                <a:gd name="T96" fmla="+- 0 9875 845"/>
                <a:gd name="T97" fmla="*/ T96 w 9080"/>
                <a:gd name="T98" fmla="+- 0 1951 1714"/>
                <a:gd name="T99" fmla="*/ 1951 h 4877"/>
                <a:gd name="T100" fmla="+- 0 9796 845"/>
                <a:gd name="T101" fmla="*/ T100 w 9080"/>
                <a:gd name="T102" fmla="+- 0 1842 1714"/>
                <a:gd name="T103" fmla="*/ 1842 h 4877"/>
                <a:gd name="T104" fmla="+- 0 9687 845"/>
                <a:gd name="T105" fmla="*/ T104 w 9080"/>
                <a:gd name="T106" fmla="+- 0 1763 1714"/>
                <a:gd name="T107" fmla="*/ 1763 h 4877"/>
                <a:gd name="T108" fmla="+- 0 9556 845"/>
                <a:gd name="T109" fmla="*/ T108 w 9080"/>
                <a:gd name="T110" fmla="+- 0 1719 1714"/>
                <a:gd name="T111" fmla="*/ 1719 h 4877"/>
                <a:gd name="T112" fmla="+- 0 5976 845"/>
                <a:gd name="T113" fmla="*/ T112 w 9080"/>
                <a:gd name="T114" fmla="+- 0 1714 1714"/>
                <a:gd name="T115" fmla="*/ 1714 h 4877"/>
                <a:gd name="T116" fmla="+- 0 5837 845"/>
                <a:gd name="T117" fmla="*/ T116 w 9080"/>
                <a:gd name="T118" fmla="+- 0 1736 1714"/>
                <a:gd name="T119" fmla="*/ 1736 h 4877"/>
                <a:gd name="T120" fmla="+- 0 5716 845"/>
                <a:gd name="T121" fmla="*/ T120 w 9080"/>
                <a:gd name="T122" fmla="+- 0 1798 1714"/>
                <a:gd name="T123" fmla="*/ 1798 h 4877"/>
                <a:gd name="T124" fmla="+- 0 5621 845"/>
                <a:gd name="T125" fmla="*/ T124 w 9080"/>
                <a:gd name="T126" fmla="+- 0 1893 1714"/>
                <a:gd name="T127" fmla="*/ 1893 h 4877"/>
                <a:gd name="T128" fmla="+- 0 5559 845"/>
                <a:gd name="T129" fmla="*/ T128 w 9080"/>
                <a:gd name="T130" fmla="+- 0 2014 1714"/>
                <a:gd name="T131" fmla="*/ 2014 h 4877"/>
                <a:gd name="T132" fmla="+- 0 5537 845"/>
                <a:gd name="T133" fmla="*/ T132 w 9080"/>
                <a:gd name="T134" fmla="+- 0 2152 1714"/>
                <a:gd name="T135" fmla="*/ 2152 h 4877"/>
                <a:gd name="T136" fmla="+- 0 5543 845"/>
                <a:gd name="T137" fmla="*/ T136 w 9080"/>
                <a:gd name="T138" fmla="+- 0 6223 1714"/>
                <a:gd name="T139" fmla="*/ 6223 h 4877"/>
                <a:gd name="T140" fmla="+- 0 5586 845"/>
                <a:gd name="T141" fmla="*/ T140 w 9080"/>
                <a:gd name="T142" fmla="+- 0 6353 1714"/>
                <a:gd name="T143" fmla="*/ 6353 h 4877"/>
                <a:gd name="T144" fmla="+- 0 5665 845"/>
                <a:gd name="T145" fmla="*/ T144 w 9080"/>
                <a:gd name="T146" fmla="+- 0 6462 1714"/>
                <a:gd name="T147" fmla="*/ 6462 h 4877"/>
                <a:gd name="T148" fmla="+- 0 5774 845"/>
                <a:gd name="T149" fmla="*/ T148 w 9080"/>
                <a:gd name="T150" fmla="+- 0 6541 1714"/>
                <a:gd name="T151" fmla="*/ 6541 h 4877"/>
                <a:gd name="T152" fmla="+- 0 5904 845"/>
                <a:gd name="T153" fmla="*/ T152 w 9080"/>
                <a:gd name="T154" fmla="+- 0 6585 1714"/>
                <a:gd name="T155" fmla="*/ 6585 h 4877"/>
                <a:gd name="T156" fmla="+- 0 9485 845"/>
                <a:gd name="T157" fmla="*/ T156 w 9080"/>
                <a:gd name="T158" fmla="+- 0 6590 1714"/>
                <a:gd name="T159" fmla="*/ 6590 h 4877"/>
                <a:gd name="T160" fmla="+- 0 9624 845"/>
                <a:gd name="T161" fmla="*/ T160 w 9080"/>
                <a:gd name="T162" fmla="+- 0 6568 1714"/>
                <a:gd name="T163" fmla="*/ 6568 h 4877"/>
                <a:gd name="T164" fmla="+- 0 9744 845"/>
                <a:gd name="T165" fmla="*/ T164 w 9080"/>
                <a:gd name="T166" fmla="+- 0 6506 1714"/>
                <a:gd name="T167" fmla="*/ 6506 h 4877"/>
                <a:gd name="T168" fmla="+- 0 9839 845"/>
                <a:gd name="T169" fmla="*/ T168 w 9080"/>
                <a:gd name="T170" fmla="+- 0 6411 1714"/>
                <a:gd name="T171" fmla="*/ 6411 h 4877"/>
                <a:gd name="T172" fmla="+- 0 9902 845"/>
                <a:gd name="T173" fmla="*/ T172 w 9080"/>
                <a:gd name="T174" fmla="+- 0 6290 1714"/>
                <a:gd name="T175" fmla="*/ 6290 h 4877"/>
                <a:gd name="T176" fmla="+- 0 9924 845"/>
                <a:gd name="T177" fmla="*/ T176 w 9080"/>
                <a:gd name="T178" fmla="+- 0 6152 1714"/>
                <a:gd name="T179" fmla="*/ 6152 h 48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9080" h="4877">
                  <a:moveTo>
                    <a:pt x="1999" y="200"/>
                  </a:moveTo>
                  <a:lnTo>
                    <a:pt x="1983" y="122"/>
                  </a:lnTo>
                  <a:lnTo>
                    <a:pt x="1940" y="58"/>
                  </a:lnTo>
                  <a:lnTo>
                    <a:pt x="1877" y="15"/>
                  </a:lnTo>
                  <a:lnTo>
                    <a:pt x="1799" y="0"/>
                  </a:lnTo>
                  <a:lnTo>
                    <a:pt x="200" y="0"/>
                  </a:lnTo>
                  <a:lnTo>
                    <a:pt x="122" y="15"/>
                  </a:lnTo>
                  <a:lnTo>
                    <a:pt x="58" y="58"/>
                  </a:lnTo>
                  <a:lnTo>
                    <a:pt x="16" y="122"/>
                  </a:lnTo>
                  <a:lnTo>
                    <a:pt x="0" y="200"/>
                  </a:lnTo>
                  <a:lnTo>
                    <a:pt x="0" y="4676"/>
                  </a:lnTo>
                  <a:lnTo>
                    <a:pt x="16" y="4754"/>
                  </a:lnTo>
                  <a:lnTo>
                    <a:pt x="58" y="4818"/>
                  </a:lnTo>
                  <a:lnTo>
                    <a:pt x="122" y="4861"/>
                  </a:lnTo>
                  <a:lnTo>
                    <a:pt x="200" y="4876"/>
                  </a:lnTo>
                  <a:lnTo>
                    <a:pt x="1799" y="4876"/>
                  </a:lnTo>
                  <a:lnTo>
                    <a:pt x="1877" y="4861"/>
                  </a:lnTo>
                  <a:lnTo>
                    <a:pt x="1940" y="4818"/>
                  </a:lnTo>
                  <a:lnTo>
                    <a:pt x="1983" y="4754"/>
                  </a:lnTo>
                  <a:lnTo>
                    <a:pt x="1999" y="4676"/>
                  </a:lnTo>
                  <a:lnTo>
                    <a:pt x="1999" y="200"/>
                  </a:lnTo>
                  <a:moveTo>
                    <a:pt x="4488" y="234"/>
                  </a:moveTo>
                  <a:lnTo>
                    <a:pt x="4476" y="160"/>
                  </a:lnTo>
                  <a:lnTo>
                    <a:pt x="4443" y="96"/>
                  </a:lnTo>
                  <a:lnTo>
                    <a:pt x="4392" y="45"/>
                  </a:lnTo>
                  <a:lnTo>
                    <a:pt x="4327" y="12"/>
                  </a:lnTo>
                  <a:lnTo>
                    <a:pt x="4253" y="0"/>
                  </a:lnTo>
                  <a:lnTo>
                    <a:pt x="2375" y="0"/>
                  </a:lnTo>
                  <a:lnTo>
                    <a:pt x="2301" y="12"/>
                  </a:lnTo>
                  <a:lnTo>
                    <a:pt x="2237" y="45"/>
                  </a:lnTo>
                  <a:lnTo>
                    <a:pt x="2186" y="96"/>
                  </a:lnTo>
                  <a:lnTo>
                    <a:pt x="2153" y="160"/>
                  </a:lnTo>
                  <a:lnTo>
                    <a:pt x="2141" y="234"/>
                  </a:lnTo>
                  <a:lnTo>
                    <a:pt x="2141" y="4642"/>
                  </a:lnTo>
                  <a:lnTo>
                    <a:pt x="2153" y="4716"/>
                  </a:lnTo>
                  <a:lnTo>
                    <a:pt x="2186" y="4780"/>
                  </a:lnTo>
                  <a:lnTo>
                    <a:pt x="2237" y="4831"/>
                  </a:lnTo>
                  <a:lnTo>
                    <a:pt x="2301" y="4864"/>
                  </a:lnTo>
                  <a:lnTo>
                    <a:pt x="2375" y="4876"/>
                  </a:lnTo>
                  <a:lnTo>
                    <a:pt x="4253" y="4876"/>
                  </a:lnTo>
                  <a:lnTo>
                    <a:pt x="4327" y="4864"/>
                  </a:lnTo>
                  <a:lnTo>
                    <a:pt x="4392" y="4831"/>
                  </a:lnTo>
                  <a:lnTo>
                    <a:pt x="4443" y="4780"/>
                  </a:lnTo>
                  <a:lnTo>
                    <a:pt x="4476" y="4716"/>
                  </a:lnTo>
                  <a:lnTo>
                    <a:pt x="4488" y="4642"/>
                  </a:lnTo>
                  <a:lnTo>
                    <a:pt x="4488" y="234"/>
                  </a:lnTo>
                  <a:moveTo>
                    <a:pt x="9079" y="438"/>
                  </a:moveTo>
                  <a:lnTo>
                    <a:pt x="9073" y="367"/>
                  </a:lnTo>
                  <a:lnTo>
                    <a:pt x="9057" y="300"/>
                  </a:lnTo>
                  <a:lnTo>
                    <a:pt x="9030" y="237"/>
                  </a:lnTo>
                  <a:lnTo>
                    <a:pt x="8994" y="179"/>
                  </a:lnTo>
                  <a:lnTo>
                    <a:pt x="8951" y="128"/>
                  </a:lnTo>
                  <a:lnTo>
                    <a:pt x="8899" y="84"/>
                  </a:lnTo>
                  <a:lnTo>
                    <a:pt x="8842" y="49"/>
                  </a:lnTo>
                  <a:lnTo>
                    <a:pt x="8779" y="22"/>
                  </a:lnTo>
                  <a:lnTo>
                    <a:pt x="8711" y="5"/>
                  </a:lnTo>
                  <a:lnTo>
                    <a:pt x="8640" y="0"/>
                  </a:lnTo>
                  <a:lnTo>
                    <a:pt x="5131" y="0"/>
                  </a:lnTo>
                  <a:lnTo>
                    <a:pt x="5059" y="5"/>
                  </a:lnTo>
                  <a:lnTo>
                    <a:pt x="4992" y="22"/>
                  </a:lnTo>
                  <a:lnTo>
                    <a:pt x="4929" y="49"/>
                  </a:lnTo>
                  <a:lnTo>
                    <a:pt x="4871" y="84"/>
                  </a:lnTo>
                  <a:lnTo>
                    <a:pt x="4820" y="128"/>
                  </a:lnTo>
                  <a:lnTo>
                    <a:pt x="4776" y="179"/>
                  </a:lnTo>
                  <a:lnTo>
                    <a:pt x="4741" y="237"/>
                  </a:lnTo>
                  <a:lnTo>
                    <a:pt x="4714" y="300"/>
                  </a:lnTo>
                  <a:lnTo>
                    <a:pt x="4698" y="367"/>
                  </a:lnTo>
                  <a:lnTo>
                    <a:pt x="4692" y="438"/>
                  </a:lnTo>
                  <a:lnTo>
                    <a:pt x="4692" y="4438"/>
                  </a:lnTo>
                  <a:lnTo>
                    <a:pt x="4698" y="4509"/>
                  </a:lnTo>
                  <a:lnTo>
                    <a:pt x="4714" y="4576"/>
                  </a:lnTo>
                  <a:lnTo>
                    <a:pt x="4741" y="4639"/>
                  </a:lnTo>
                  <a:lnTo>
                    <a:pt x="4776" y="4697"/>
                  </a:lnTo>
                  <a:lnTo>
                    <a:pt x="4820" y="4748"/>
                  </a:lnTo>
                  <a:lnTo>
                    <a:pt x="4871" y="4792"/>
                  </a:lnTo>
                  <a:lnTo>
                    <a:pt x="4929" y="4827"/>
                  </a:lnTo>
                  <a:lnTo>
                    <a:pt x="4992" y="4854"/>
                  </a:lnTo>
                  <a:lnTo>
                    <a:pt x="5059" y="4871"/>
                  </a:lnTo>
                  <a:lnTo>
                    <a:pt x="5131" y="4876"/>
                  </a:lnTo>
                  <a:lnTo>
                    <a:pt x="8640" y="4876"/>
                  </a:lnTo>
                  <a:lnTo>
                    <a:pt x="8711" y="4871"/>
                  </a:lnTo>
                  <a:lnTo>
                    <a:pt x="8779" y="4854"/>
                  </a:lnTo>
                  <a:lnTo>
                    <a:pt x="8842" y="4827"/>
                  </a:lnTo>
                  <a:lnTo>
                    <a:pt x="8899" y="4792"/>
                  </a:lnTo>
                  <a:lnTo>
                    <a:pt x="8951" y="4748"/>
                  </a:lnTo>
                  <a:lnTo>
                    <a:pt x="8994" y="4697"/>
                  </a:lnTo>
                  <a:lnTo>
                    <a:pt x="9030" y="4639"/>
                  </a:lnTo>
                  <a:lnTo>
                    <a:pt x="9057" y="4576"/>
                  </a:lnTo>
                  <a:lnTo>
                    <a:pt x="9073" y="4509"/>
                  </a:lnTo>
                  <a:lnTo>
                    <a:pt x="9079" y="4438"/>
                  </a:lnTo>
                  <a:lnTo>
                    <a:pt x="9079" y="438"/>
                  </a:lnTo>
                </a:path>
              </a:pathLst>
            </a:custGeom>
            <a:solidFill>
              <a:srgbClr val="D2D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34" name="Freeform 449">
              <a:extLst>
                <a:ext uri="{FF2B5EF4-FFF2-40B4-BE49-F238E27FC236}">
                  <a16:creationId xmlns:a16="http://schemas.microsoft.com/office/drawing/2014/main" id="{0AF76E5B-8FF3-4732-AECE-7F3ACB3D34D1}"/>
                </a:ext>
              </a:extLst>
            </p:cNvPr>
            <p:cNvSpPr>
              <a:spLocks/>
            </p:cNvSpPr>
            <p:nvPr/>
          </p:nvSpPr>
          <p:spPr bwMode="auto">
            <a:xfrm>
              <a:off x="1202" y="3256"/>
              <a:ext cx="1419" cy="2434"/>
            </a:xfrm>
            <a:custGeom>
              <a:avLst/>
              <a:gdLst>
                <a:gd name="T0" fmla="+- 0 2479 1202"/>
                <a:gd name="T1" fmla="*/ T0 w 1419"/>
                <a:gd name="T2" fmla="+- 0 3257 3257"/>
                <a:gd name="T3" fmla="*/ 3257 h 2434"/>
                <a:gd name="T4" fmla="+- 0 1344 1202"/>
                <a:gd name="T5" fmla="*/ T4 w 1419"/>
                <a:gd name="T6" fmla="+- 0 3257 3257"/>
                <a:gd name="T7" fmla="*/ 3257 h 2434"/>
                <a:gd name="T8" fmla="+- 0 1289 1202"/>
                <a:gd name="T9" fmla="*/ T8 w 1419"/>
                <a:gd name="T10" fmla="+- 0 3268 3257"/>
                <a:gd name="T11" fmla="*/ 3268 h 2434"/>
                <a:gd name="T12" fmla="+- 0 1244 1202"/>
                <a:gd name="T13" fmla="*/ T12 w 1419"/>
                <a:gd name="T14" fmla="+- 0 3298 3257"/>
                <a:gd name="T15" fmla="*/ 3298 h 2434"/>
                <a:gd name="T16" fmla="+- 0 1214 1202"/>
                <a:gd name="T17" fmla="*/ T16 w 1419"/>
                <a:gd name="T18" fmla="+- 0 3343 3257"/>
                <a:gd name="T19" fmla="*/ 3343 h 2434"/>
                <a:gd name="T20" fmla="+- 0 1202 1202"/>
                <a:gd name="T21" fmla="*/ T20 w 1419"/>
                <a:gd name="T22" fmla="+- 0 3399 3257"/>
                <a:gd name="T23" fmla="*/ 3399 h 2434"/>
                <a:gd name="T24" fmla="+- 0 1202 1202"/>
                <a:gd name="T25" fmla="*/ T24 w 1419"/>
                <a:gd name="T26" fmla="+- 0 5549 3257"/>
                <a:gd name="T27" fmla="*/ 5549 h 2434"/>
                <a:gd name="T28" fmla="+- 0 1214 1202"/>
                <a:gd name="T29" fmla="*/ T28 w 1419"/>
                <a:gd name="T30" fmla="+- 0 5604 3257"/>
                <a:gd name="T31" fmla="*/ 5604 h 2434"/>
                <a:gd name="T32" fmla="+- 0 1244 1202"/>
                <a:gd name="T33" fmla="*/ T32 w 1419"/>
                <a:gd name="T34" fmla="+- 0 5649 3257"/>
                <a:gd name="T35" fmla="*/ 5649 h 2434"/>
                <a:gd name="T36" fmla="+- 0 1289 1202"/>
                <a:gd name="T37" fmla="*/ T36 w 1419"/>
                <a:gd name="T38" fmla="+- 0 5679 3257"/>
                <a:gd name="T39" fmla="*/ 5679 h 2434"/>
                <a:gd name="T40" fmla="+- 0 1344 1202"/>
                <a:gd name="T41" fmla="*/ T40 w 1419"/>
                <a:gd name="T42" fmla="+- 0 5690 3257"/>
                <a:gd name="T43" fmla="*/ 5690 h 2434"/>
                <a:gd name="T44" fmla="+- 0 2479 1202"/>
                <a:gd name="T45" fmla="*/ T44 w 1419"/>
                <a:gd name="T46" fmla="+- 0 5690 3257"/>
                <a:gd name="T47" fmla="*/ 5690 h 2434"/>
                <a:gd name="T48" fmla="+- 0 2534 1202"/>
                <a:gd name="T49" fmla="*/ T48 w 1419"/>
                <a:gd name="T50" fmla="+- 0 5679 3257"/>
                <a:gd name="T51" fmla="*/ 5679 h 2434"/>
                <a:gd name="T52" fmla="+- 0 2579 1202"/>
                <a:gd name="T53" fmla="*/ T52 w 1419"/>
                <a:gd name="T54" fmla="+- 0 5649 3257"/>
                <a:gd name="T55" fmla="*/ 5649 h 2434"/>
                <a:gd name="T56" fmla="+- 0 2610 1202"/>
                <a:gd name="T57" fmla="*/ T56 w 1419"/>
                <a:gd name="T58" fmla="+- 0 5604 3257"/>
                <a:gd name="T59" fmla="*/ 5604 h 2434"/>
                <a:gd name="T60" fmla="+- 0 2621 1202"/>
                <a:gd name="T61" fmla="*/ T60 w 1419"/>
                <a:gd name="T62" fmla="+- 0 5549 3257"/>
                <a:gd name="T63" fmla="*/ 5549 h 2434"/>
                <a:gd name="T64" fmla="+- 0 2621 1202"/>
                <a:gd name="T65" fmla="*/ T64 w 1419"/>
                <a:gd name="T66" fmla="+- 0 3399 3257"/>
                <a:gd name="T67" fmla="*/ 3399 h 2434"/>
                <a:gd name="T68" fmla="+- 0 2610 1202"/>
                <a:gd name="T69" fmla="*/ T68 w 1419"/>
                <a:gd name="T70" fmla="+- 0 3343 3257"/>
                <a:gd name="T71" fmla="*/ 3343 h 2434"/>
                <a:gd name="T72" fmla="+- 0 2579 1202"/>
                <a:gd name="T73" fmla="*/ T72 w 1419"/>
                <a:gd name="T74" fmla="+- 0 3298 3257"/>
                <a:gd name="T75" fmla="*/ 3298 h 2434"/>
                <a:gd name="T76" fmla="+- 0 2534 1202"/>
                <a:gd name="T77" fmla="*/ T76 w 1419"/>
                <a:gd name="T78" fmla="+- 0 3268 3257"/>
                <a:gd name="T79" fmla="*/ 3268 h 2434"/>
                <a:gd name="T80" fmla="+- 0 2479 1202"/>
                <a:gd name="T81" fmla="*/ T80 w 1419"/>
                <a:gd name="T82" fmla="+- 0 3257 3257"/>
                <a:gd name="T83" fmla="*/ 3257 h 24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419" h="2434">
                  <a:moveTo>
                    <a:pt x="1277" y="0"/>
                  </a:moveTo>
                  <a:lnTo>
                    <a:pt x="142" y="0"/>
                  </a:lnTo>
                  <a:lnTo>
                    <a:pt x="87" y="11"/>
                  </a:lnTo>
                  <a:lnTo>
                    <a:pt x="42" y="41"/>
                  </a:lnTo>
                  <a:lnTo>
                    <a:pt x="12" y="86"/>
                  </a:lnTo>
                  <a:lnTo>
                    <a:pt x="0" y="142"/>
                  </a:lnTo>
                  <a:lnTo>
                    <a:pt x="0" y="2292"/>
                  </a:lnTo>
                  <a:lnTo>
                    <a:pt x="12" y="2347"/>
                  </a:lnTo>
                  <a:lnTo>
                    <a:pt x="42" y="2392"/>
                  </a:lnTo>
                  <a:lnTo>
                    <a:pt x="87" y="2422"/>
                  </a:lnTo>
                  <a:lnTo>
                    <a:pt x="142" y="2433"/>
                  </a:lnTo>
                  <a:lnTo>
                    <a:pt x="1277" y="2433"/>
                  </a:lnTo>
                  <a:lnTo>
                    <a:pt x="1332" y="2422"/>
                  </a:lnTo>
                  <a:lnTo>
                    <a:pt x="1377" y="2392"/>
                  </a:lnTo>
                  <a:lnTo>
                    <a:pt x="1408" y="2347"/>
                  </a:lnTo>
                  <a:lnTo>
                    <a:pt x="1419" y="2292"/>
                  </a:lnTo>
                  <a:lnTo>
                    <a:pt x="1419" y="142"/>
                  </a:lnTo>
                  <a:lnTo>
                    <a:pt x="1408" y="86"/>
                  </a:lnTo>
                  <a:lnTo>
                    <a:pt x="1377" y="41"/>
                  </a:lnTo>
                  <a:lnTo>
                    <a:pt x="1332" y="11"/>
                  </a:lnTo>
                  <a:lnTo>
                    <a:pt x="1277" y="0"/>
                  </a:lnTo>
                  <a:close/>
                </a:path>
              </a:pathLst>
            </a:custGeom>
            <a:solidFill>
              <a:srgbClr val="758B6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35" name="Freeform 448">
              <a:extLst>
                <a:ext uri="{FF2B5EF4-FFF2-40B4-BE49-F238E27FC236}">
                  <a16:creationId xmlns:a16="http://schemas.microsoft.com/office/drawing/2014/main" id="{CE0094CE-E7CB-49C0-9A10-D700B552E631}"/>
                </a:ext>
              </a:extLst>
            </p:cNvPr>
            <p:cNvSpPr>
              <a:spLocks/>
            </p:cNvSpPr>
            <p:nvPr/>
          </p:nvSpPr>
          <p:spPr bwMode="auto">
            <a:xfrm>
              <a:off x="1202" y="3256"/>
              <a:ext cx="1419" cy="2434"/>
            </a:xfrm>
            <a:custGeom>
              <a:avLst/>
              <a:gdLst>
                <a:gd name="T0" fmla="+- 0 2621 1202"/>
                <a:gd name="T1" fmla="*/ T0 w 1419"/>
                <a:gd name="T2" fmla="+- 0 3399 3257"/>
                <a:gd name="T3" fmla="*/ 3399 h 2434"/>
                <a:gd name="T4" fmla="+- 0 2610 1202"/>
                <a:gd name="T5" fmla="*/ T4 w 1419"/>
                <a:gd name="T6" fmla="+- 0 3343 3257"/>
                <a:gd name="T7" fmla="*/ 3343 h 2434"/>
                <a:gd name="T8" fmla="+- 0 2579 1202"/>
                <a:gd name="T9" fmla="*/ T8 w 1419"/>
                <a:gd name="T10" fmla="+- 0 3298 3257"/>
                <a:gd name="T11" fmla="*/ 3298 h 2434"/>
                <a:gd name="T12" fmla="+- 0 2534 1202"/>
                <a:gd name="T13" fmla="*/ T12 w 1419"/>
                <a:gd name="T14" fmla="+- 0 3268 3257"/>
                <a:gd name="T15" fmla="*/ 3268 h 2434"/>
                <a:gd name="T16" fmla="+- 0 2479 1202"/>
                <a:gd name="T17" fmla="*/ T16 w 1419"/>
                <a:gd name="T18" fmla="+- 0 3257 3257"/>
                <a:gd name="T19" fmla="*/ 3257 h 2434"/>
                <a:gd name="T20" fmla="+- 0 1344 1202"/>
                <a:gd name="T21" fmla="*/ T20 w 1419"/>
                <a:gd name="T22" fmla="+- 0 3257 3257"/>
                <a:gd name="T23" fmla="*/ 3257 h 2434"/>
                <a:gd name="T24" fmla="+- 0 1289 1202"/>
                <a:gd name="T25" fmla="*/ T24 w 1419"/>
                <a:gd name="T26" fmla="+- 0 3268 3257"/>
                <a:gd name="T27" fmla="*/ 3268 h 2434"/>
                <a:gd name="T28" fmla="+- 0 1244 1202"/>
                <a:gd name="T29" fmla="*/ T28 w 1419"/>
                <a:gd name="T30" fmla="+- 0 3298 3257"/>
                <a:gd name="T31" fmla="*/ 3298 h 2434"/>
                <a:gd name="T32" fmla="+- 0 1214 1202"/>
                <a:gd name="T33" fmla="*/ T32 w 1419"/>
                <a:gd name="T34" fmla="+- 0 3343 3257"/>
                <a:gd name="T35" fmla="*/ 3343 h 2434"/>
                <a:gd name="T36" fmla="+- 0 1202 1202"/>
                <a:gd name="T37" fmla="*/ T36 w 1419"/>
                <a:gd name="T38" fmla="+- 0 3399 3257"/>
                <a:gd name="T39" fmla="*/ 3399 h 2434"/>
                <a:gd name="T40" fmla="+- 0 1202 1202"/>
                <a:gd name="T41" fmla="*/ T40 w 1419"/>
                <a:gd name="T42" fmla="+- 0 5549 3257"/>
                <a:gd name="T43" fmla="*/ 5549 h 2434"/>
                <a:gd name="T44" fmla="+- 0 1214 1202"/>
                <a:gd name="T45" fmla="*/ T44 w 1419"/>
                <a:gd name="T46" fmla="+- 0 5604 3257"/>
                <a:gd name="T47" fmla="*/ 5604 h 2434"/>
                <a:gd name="T48" fmla="+- 0 1244 1202"/>
                <a:gd name="T49" fmla="*/ T48 w 1419"/>
                <a:gd name="T50" fmla="+- 0 5649 3257"/>
                <a:gd name="T51" fmla="*/ 5649 h 2434"/>
                <a:gd name="T52" fmla="+- 0 1289 1202"/>
                <a:gd name="T53" fmla="*/ T52 w 1419"/>
                <a:gd name="T54" fmla="+- 0 5679 3257"/>
                <a:gd name="T55" fmla="*/ 5679 h 2434"/>
                <a:gd name="T56" fmla="+- 0 1344 1202"/>
                <a:gd name="T57" fmla="*/ T56 w 1419"/>
                <a:gd name="T58" fmla="+- 0 5690 3257"/>
                <a:gd name="T59" fmla="*/ 5690 h 2434"/>
                <a:gd name="T60" fmla="+- 0 2479 1202"/>
                <a:gd name="T61" fmla="*/ T60 w 1419"/>
                <a:gd name="T62" fmla="+- 0 5690 3257"/>
                <a:gd name="T63" fmla="*/ 5690 h 2434"/>
                <a:gd name="T64" fmla="+- 0 2534 1202"/>
                <a:gd name="T65" fmla="*/ T64 w 1419"/>
                <a:gd name="T66" fmla="+- 0 5679 3257"/>
                <a:gd name="T67" fmla="*/ 5679 h 2434"/>
                <a:gd name="T68" fmla="+- 0 2579 1202"/>
                <a:gd name="T69" fmla="*/ T68 w 1419"/>
                <a:gd name="T70" fmla="+- 0 5649 3257"/>
                <a:gd name="T71" fmla="*/ 5649 h 2434"/>
                <a:gd name="T72" fmla="+- 0 2610 1202"/>
                <a:gd name="T73" fmla="*/ T72 w 1419"/>
                <a:gd name="T74" fmla="+- 0 5604 3257"/>
                <a:gd name="T75" fmla="*/ 5604 h 2434"/>
                <a:gd name="T76" fmla="+- 0 2621 1202"/>
                <a:gd name="T77" fmla="*/ T76 w 1419"/>
                <a:gd name="T78" fmla="+- 0 5549 3257"/>
                <a:gd name="T79" fmla="*/ 5549 h 2434"/>
                <a:gd name="T80" fmla="+- 0 2621 1202"/>
                <a:gd name="T81" fmla="*/ T80 w 1419"/>
                <a:gd name="T82" fmla="+- 0 3399 3257"/>
                <a:gd name="T83" fmla="*/ 3399 h 24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419" h="2434">
                  <a:moveTo>
                    <a:pt x="1419" y="142"/>
                  </a:moveTo>
                  <a:lnTo>
                    <a:pt x="1408" y="86"/>
                  </a:lnTo>
                  <a:lnTo>
                    <a:pt x="1377" y="41"/>
                  </a:lnTo>
                  <a:lnTo>
                    <a:pt x="1332" y="11"/>
                  </a:lnTo>
                  <a:lnTo>
                    <a:pt x="1277" y="0"/>
                  </a:lnTo>
                  <a:lnTo>
                    <a:pt x="142" y="0"/>
                  </a:lnTo>
                  <a:lnTo>
                    <a:pt x="87" y="11"/>
                  </a:lnTo>
                  <a:lnTo>
                    <a:pt x="42" y="41"/>
                  </a:lnTo>
                  <a:lnTo>
                    <a:pt x="12" y="86"/>
                  </a:lnTo>
                  <a:lnTo>
                    <a:pt x="0" y="142"/>
                  </a:lnTo>
                  <a:lnTo>
                    <a:pt x="0" y="2292"/>
                  </a:lnTo>
                  <a:lnTo>
                    <a:pt x="12" y="2347"/>
                  </a:lnTo>
                  <a:lnTo>
                    <a:pt x="42" y="2392"/>
                  </a:lnTo>
                  <a:lnTo>
                    <a:pt x="87" y="2422"/>
                  </a:lnTo>
                  <a:lnTo>
                    <a:pt x="142" y="2433"/>
                  </a:lnTo>
                  <a:lnTo>
                    <a:pt x="1277" y="2433"/>
                  </a:lnTo>
                  <a:lnTo>
                    <a:pt x="1332" y="2422"/>
                  </a:lnTo>
                  <a:lnTo>
                    <a:pt x="1377" y="2392"/>
                  </a:lnTo>
                  <a:lnTo>
                    <a:pt x="1408" y="2347"/>
                  </a:lnTo>
                  <a:lnTo>
                    <a:pt x="1419" y="2292"/>
                  </a:lnTo>
                  <a:lnTo>
                    <a:pt x="1419" y="142"/>
                  </a:lnTo>
                  <a:close/>
                </a:path>
              </a:pathLst>
            </a:custGeom>
            <a:noFill/>
            <a:ln w="1219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uk-UA"/>
            </a:p>
          </p:txBody>
        </p:sp>
        <p:cxnSp>
          <p:nvCxnSpPr>
            <p:cNvPr id="36" name="Line 447">
              <a:extLst>
                <a:ext uri="{FF2B5EF4-FFF2-40B4-BE49-F238E27FC236}">
                  <a16:creationId xmlns:a16="http://schemas.microsoft.com/office/drawing/2014/main" id="{EB2704F7-9C6A-497D-B06D-239C054FC8EC}"/>
                </a:ext>
              </a:extLst>
            </p:cNvPr>
            <p:cNvCxnSpPr>
              <a:cxnSpLocks noChangeShapeType="1"/>
            </p:cNvCxnSpPr>
            <p:nvPr/>
          </p:nvCxnSpPr>
          <p:spPr bwMode="auto">
            <a:xfrm flipV="1">
              <a:off x="2622" y="3528"/>
              <a:ext cx="481" cy="945"/>
            </a:xfrm>
            <a:prstGeom prst="line">
              <a:avLst/>
            </a:prstGeom>
            <a:noFill/>
            <a:ln w="12700">
              <a:solidFill>
                <a:srgbClr val="477BA9"/>
              </a:solidFill>
              <a:prstDash val="solid"/>
              <a:round/>
              <a:headEnd/>
              <a:tailEnd/>
            </a:ln>
            <a:extLst>
              <a:ext uri="{909E8E84-426E-40DD-AFC4-6F175D3DCCD1}">
                <a14:hiddenFill xmlns:a14="http://schemas.microsoft.com/office/drawing/2010/main">
                  <a:noFill/>
                </a14:hiddenFill>
              </a:ext>
            </a:extLst>
          </p:spPr>
        </p:cxnSp>
        <p:sp>
          <p:nvSpPr>
            <p:cNvPr id="37" name="Freeform 446">
              <a:extLst>
                <a:ext uri="{FF2B5EF4-FFF2-40B4-BE49-F238E27FC236}">
                  <a16:creationId xmlns:a16="http://schemas.microsoft.com/office/drawing/2014/main" id="{629409B1-D137-4385-984F-FBB4D64CFDB0}"/>
                </a:ext>
              </a:extLst>
            </p:cNvPr>
            <p:cNvSpPr>
              <a:spLocks/>
            </p:cNvSpPr>
            <p:nvPr/>
          </p:nvSpPr>
          <p:spPr bwMode="auto">
            <a:xfrm>
              <a:off x="3103" y="3232"/>
              <a:ext cx="2175" cy="612"/>
            </a:xfrm>
            <a:custGeom>
              <a:avLst/>
              <a:gdLst>
                <a:gd name="T0" fmla="+- 0 5216 3103"/>
                <a:gd name="T1" fmla="*/ T0 w 2175"/>
                <a:gd name="T2" fmla="+- 0 3233 3233"/>
                <a:gd name="T3" fmla="*/ 3233 h 612"/>
                <a:gd name="T4" fmla="+- 0 3164 3103"/>
                <a:gd name="T5" fmla="*/ T4 w 2175"/>
                <a:gd name="T6" fmla="+- 0 3233 3233"/>
                <a:gd name="T7" fmla="*/ 3233 h 612"/>
                <a:gd name="T8" fmla="+- 0 3141 3103"/>
                <a:gd name="T9" fmla="*/ T8 w 2175"/>
                <a:gd name="T10" fmla="+- 0 3238 3233"/>
                <a:gd name="T11" fmla="*/ 3238 h 612"/>
                <a:gd name="T12" fmla="+- 0 3121 3103"/>
                <a:gd name="T13" fmla="*/ T12 w 2175"/>
                <a:gd name="T14" fmla="+- 0 3251 3233"/>
                <a:gd name="T15" fmla="*/ 3251 h 612"/>
                <a:gd name="T16" fmla="+- 0 3108 3103"/>
                <a:gd name="T17" fmla="*/ T16 w 2175"/>
                <a:gd name="T18" fmla="+- 0 3270 3233"/>
                <a:gd name="T19" fmla="*/ 3270 h 612"/>
                <a:gd name="T20" fmla="+- 0 3103 3103"/>
                <a:gd name="T21" fmla="*/ T20 w 2175"/>
                <a:gd name="T22" fmla="+- 0 3294 3233"/>
                <a:gd name="T23" fmla="*/ 3294 h 612"/>
                <a:gd name="T24" fmla="+- 0 3103 3103"/>
                <a:gd name="T25" fmla="*/ T24 w 2175"/>
                <a:gd name="T26" fmla="+- 0 3784 3233"/>
                <a:gd name="T27" fmla="*/ 3784 h 612"/>
                <a:gd name="T28" fmla="+- 0 3108 3103"/>
                <a:gd name="T29" fmla="*/ T28 w 2175"/>
                <a:gd name="T30" fmla="+- 0 3807 3233"/>
                <a:gd name="T31" fmla="*/ 3807 h 612"/>
                <a:gd name="T32" fmla="+- 0 3121 3103"/>
                <a:gd name="T33" fmla="*/ T32 w 2175"/>
                <a:gd name="T34" fmla="+- 0 3827 3233"/>
                <a:gd name="T35" fmla="*/ 3827 h 612"/>
                <a:gd name="T36" fmla="+- 0 3141 3103"/>
                <a:gd name="T37" fmla="*/ T36 w 2175"/>
                <a:gd name="T38" fmla="+- 0 3840 3233"/>
                <a:gd name="T39" fmla="*/ 3840 h 612"/>
                <a:gd name="T40" fmla="+- 0 3164 3103"/>
                <a:gd name="T41" fmla="*/ T40 w 2175"/>
                <a:gd name="T42" fmla="+- 0 3845 3233"/>
                <a:gd name="T43" fmla="*/ 3845 h 612"/>
                <a:gd name="T44" fmla="+- 0 5216 3103"/>
                <a:gd name="T45" fmla="*/ T44 w 2175"/>
                <a:gd name="T46" fmla="+- 0 3845 3233"/>
                <a:gd name="T47" fmla="*/ 3845 h 612"/>
                <a:gd name="T48" fmla="+- 0 5240 3103"/>
                <a:gd name="T49" fmla="*/ T48 w 2175"/>
                <a:gd name="T50" fmla="+- 0 3840 3233"/>
                <a:gd name="T51" fmla="*/ 3840 h 612"/>
                <a:gd name="T52" fmla="+- 0 5260 3103"/>
                <a:gd name="T53" fmla="*/ T52 w 2175"/>
                <a:gd name="T54" fmla="+- 0 3827 3233"/>
                <a:gd name="T55" fmla="*/ 3827 h 612"/>
                <a:gd name="T56" fmla="+- 0 5273 3103"/>
                <a:gd name="T57" fmla="*/ T56 w 2175"/>
                <a:gd name="T58" fmla="+- 0 3807 3233"/>
                <a:gd name="T59" fmla="*/ 3807 h 612"/>
                <a:gd name="T60" fmla="+- 0 5278 3103"/>
                <a:gd name="T61" fmla="*/ T60 w 2175"/>
                <a:gd name="T62" fmla="+- 0 3784 3233"/>
                <a:gd name="T63" fmla="*/ 3784 h 612"/>
                <a:gd name="T64" fmla="+- 0 5278 3103"/>
                <a:gd name="T65" fmla="*/ T64 w 2175"/>
                <a:gd name="T66" fmla="+- 0 3294 3233"/>
                <a:gd name="T67" fmla="*/ 3294 h 612"/>
                <a:gd name="T68" fmla="+- 0 5273 3103"/>
                <a:gd name="T69" fmla="*/ T68 w 2175"/>
                <a:gd name="T70" fmla="+- 0 3270 3233"/>
                <a:gd name="T71" fmla="*/ 3270 h 612"/>
                <a:gd name="T72" fmla="+- 0 5260 3103"/>
                <a:gd name="T73" fmla="*/ T72 w 2175"/>
                <a:gd name="T74" fmla="+- 0 3251 3233"/>
                <a:gd name="T75" fmla="*/ 3251 h 612"/>
                <a:gd name="T76" fmla="+- 0 5240 3103"/>
                <a:gd name="T77" fmla="*/ T76 w 2175"/>
                <a:gd name="T78" fmla="+- 0 3238 3233"/>
                <a:gd name="T79" fmla="*/ 3238 h 612"/>
                <a:gd name="T80" fmla="+- 0 5216 3103"/>
                <a:gd name="T81" fmla="*/ T80 w 2175"/>
                <a:gd name="T82" fmla="+- 0 3233 3233"/>
                <a:gd name="T83" fmla="*/ 3233 h 6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75" h="612">
                  <a:moveTo>
                    <a:pt x="2113" y="0"/>
                  </a:moveTo>
                  <a:lnTo>
                    <a:pt x="61" y="0"/>
                  </a:lnTo>
                  <a:lnTo>
                    <a:pt x="38" y="5"/>
                  </a:lnTo>
                  <a:lnTo>
                    <a:pt x="18" y="18"/>
                  </a:lnTo>
                  <a:lnTo>
                    <a:pt x="5" y="37"/>
                  </a:lnTo>
                  <a:lnTo>
                    <a:pt x="0" y="61"/>
                  </a:lnTo>
                  <a:lnTo>
                    <a:pt x="0" y="551"/>
                  </a:lnTo>
                  <a:lnTo>
                    <a:pt x="5" y="574"/>
                  </a:lnTo>
                  <a:lnTo>
                    <a:pt x="18" y="594"/>
                  </a:lnTo>
                  <a:lnTo>
                    <a:pt x="38" y="607"/>
                  </a:lnTo>
                  <a:lnTo>
                    <a:pt x="61" y="612"/>
                  </a:lnTo>
                  <a:lnTo>
                    <a:pt x="2113" y="612"/>
                  </a:lnTo>
                  <a:lnTo>
                    <a:pt x="2137" y="607"/>
                  </a:lnTo>
                  <a:lnTo>
                    <a:pt x="2157" y="594"/>
                  </a:lnTo>
                  <a:lnTo>
                    <a:pt x="2170" y="574"/>
                  </a:lnTo>
                  <a:lnTo>
                    <a:pt x="2175" y="551"/>
                  </a:lnTo>
                  <a:lnTo>
                    <a:pt x="2175" y="61"/>
                  </a:lnTo>
                  <a:lnTo>
                    <a:pt x="2170" y="37"/>
                  </a:lnTo>
                  <a:lnTo>
                    <a:pt x="2157" y="18"/>
                  </a:lnTo>
                  <a:lnTo>
                    <a:pt x="2137" y="5"/>
                  </a:lnTo>
                  <a:lnTo>
                    <a:pt x="2113" y="0"/>
                  </a:lnTo>
                  <a:close/>
                </a:path>
              </a:pathLst>
            </a:custGeom>
            <a:solidFill>
              <a:srgbClr val="A778A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38" name="Freeform 445">
              <a:extLst>
                <a:ext uri="{FF2B5EF4-FFF2-40B4-BE49-F238E27FC236}">
                  <a16:creationId xmlns:a16="http://schemas.microsoft.com/office/drawing/2014/main" id="{3C59EF8C-03F5-4B13-ABAB-CF5CCC2786CB}"/>
                </a:ext>
              </a:extLst>
            </p:cNvPr>
            <p:cNvSpPr>
              <a:spLocks/>
            </p:cNvSpPr>
            <p:nvPr/>
          </p:nvSpPr>
          <p:spPr bwMode="auto">
            <a:xfrm>
              <a:off x="3103" y="3232"/>
              <a:ext cx="2175" cy="612"/>
            </a:xfrm>
            <a:custGeom>
              <a:avLst/>
              <a:gdLst>
                <a:gd name="T0" fmla="+- 0 3103 3103"/>
                <a:gd name="T1" fmla="*/ T0 w 2175"/>
                <a:gd name="T2" fmla="+- 0 3294 3233"/>
                <a:gd name="T3" fmla="*/ 3294 h 612"/>
                <a:gd name="T4" fmla="+- 0 3108 3103"/>
                <a:gd name="T5" fmla="*/ T4 w 2175"/>
                <a:gd name="T6" fmla="+- 0 3270 3233"/>
                <a:gd name="T7" fmla="*/ 3270 h 612"/>
                <a:gd name="T8" fmla="+- 0 3121 3103"/>
                <a:gd name="T9" fmla="*/ T8 w 2175"/>
                <a:gd name="T10" fmla="+- 0 3251 3233"/>
                <a:gd name="T11" fmla="*/ 3251 h 612"/>
                <a:gd name="T12" fmla="+- 0 3141 3103"/>
                <a:gd name="T13" fmla="*/ T12 w 2175"/>
                <a:gd name="T14" fmla="+- 0 3238 3233"/>
                <a:gd name="T15" fmla="*/ 3238 h 612"/>
                <a:gd name="T16" fmla="+- 0 3164 3103"/>
                <a:gd name="T17" fmla="*/ T16 w 2175"/>
                <a:gd name="T18" fmla="+- 0 3233 3233"/>
                <a:gd name="T19" fmla="*/ 3233 h 612"/>
                <a:gd name="T20" fmla="+- 0 5216 3103"/>
                <a:gd name="T21" fmla="*/ T20 w 2175"/>
                <a:gd name="T22" fmla="+- 0 3233 3233"/>
                <a:gd name="T23" fmla="*/ 3233 h 612"/>
                <a:gd name="T24" fmla="+- 0 5240 3103"/>
                <a:gd name="T25" fmla="*/ T24 w 2175"/>
                <a:gd name="T26" fmla="+- 0 3238 3233"/>
                <a:gd name="T27" fmla="*/ 3238 h 612"/>
                <a:gd name="T28" fmla="+- 0 5260 3103"/>
                <a:gd name="T29" fmla="*/ T28 w 2175"/>
                <a:gd name="T30" fmla="+- 0 3251 3233"/>
                <a:gd name="T31" fmla="*/ 3251 h 612"/>
                <a:gd name="T32" fmla="+- 0 5273 3103"/>
                <a:gd name="T33" fmla="*/ T32 w 2175"/>
                <a:gd name="T34" fmla="+- 0 3270 3233"/>
                <a:gd name="T35" fmla="*/ 3270 h 612"/>
                <a:gd name="T36" fmla="+- 0 5278 3103"/>
                <a:gd name="T37" fmla="*/ T36 w 2175"/>
                <a:gd name="T38" fmla="+- 0 3294 3233"/>
                <a:gd name="T39" fmla="*/ 3294 h 612"/>
                <a:gd name="T40" fmla="+- 0 5278 3103"/>
                <a:gd name="T41" fmla="*/ T40 w 2175"/>
                <a:gd name="T42" fmla="+- 0 3784 3233"/>
                <a:gd name="T43" fmla="*/ 3784 h 612"/>
                <a:gd name="T44" fmla="+- 0 5273 3103"/>
                <a:gd name="T45" fmla="*/ T44 w 2175"/>
                <a:gd name="T46" fmla="+- 0 3807 3233"/>
                <a:gd name="T47" fmla="*/ 3807 h 612"/>
                <a:gd name="T48" fmla="+- 0 5260 3103"/>
                <a:gd name="T49" fmla="*/ T48 w 2175"/>
                <a:gd name="T50" fmla="+- 0 3827 3233"/>
                <a:gd name="T51" fmla="*/ 3827 h 612"/>
                <a:gd name="T52" fmla="+- 0 5240 3103"/>
                <a:gd name="T53" fmla="*/ T52 w 2175"/>
                <a:gd name="T54" fmla="+- 0 3840 3233"/>
                <a:gd name="T55" fmla="*/ 3840 h 612"/>
                <a:gd name="T56" fmla="+- 0 5216 3103"/>
                <a:gd name="T57" fmla="*/ T56 w 2175"/>
                <a:gd name="T58" fmla="+- 0 3845 3233"/>
                <a:gd name="T59" fmla="*/ 3845 h 612"/>
                <a:gd name="T60" fmla="+- 0 3164 3103"/>
                <a:gd name="T61" fmla="*/ T60 w 2175"/>
                <a:gd name="T62" fmla="+- 0 3845 3233"/>
                <a:gd name="T63" fmla="*/ 3845 h 612"/>
                <a:gd name="T64" fmla="+- 0 3141 3103"/>
                <a:gd name="T65" fmla="*/ T64 w 2175"/>
                <a:gd name="T66" fmla="+- 0 3840 3233"/>
                <a:gd name="T67" fmla="*/ 3840 h 612"/>
                <a:gd name="T68" fmla="+- 0 3121 3103"/>
                <a:gd name="T69" fmla="*/ T68 w 2175"/>
                <a:gd name="T70" fmla="+- 0 3827 3233"/>
                <a:gd name="T71" fmla="*/ 3827 h 612"/>
                <a:gd name="T72" fmla="+- 0 3108 3103"/>
                <a:gd name="T73" fmla="*/ T72 w 2175"/>
                <a:gd name="T74" fmla="+- 0 3807 3233"/>
                <a:gd name="T75" fmla="*/ 3807 h 612"/>
                <a:gd name="T76" fmla="+- 0 3103 3103"/>
                <a:gd name="T77" fmla="*/ T76 w 2175"/>
                <a:gd name="T78" fmla="+- 0 3784 3233"/>
                <a:gd name="T79" fmla="*/ 3784 h 612"/>
                <a:gd name="T80" fmla="+- 0 3103 3103"/>
                <a:gd name="T81" fmla="*/ T80 w 2175"/>
                <a:gd name="T82" fmla="+- 0 3294 3233"/>
                <a:gd name="T83" fmla="*/ 3294 h 6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75" h="612">
                  <a:moveTo>
                    <a:pt x="0" y="61"/>
                  </a:moveTo>
                  <a:lnTo>
                    <a:pt x="5" y="37"/>
                  </a:lnTo>
                  <a:lnTo>
                    <a:pt x="18" y="18"/>
                  </a:lnTo>
                  <a:lnTo>
                    <a:pt x="38" y="5"/>
                  </a:lnTo>
                  <a:lnTo>
                    <a:pt x="61" y="0"/>
                  </a:lnTo>
                  <a:lnTo>
                    <a:pt x="2113" y="0"/>
                  </a:lnTo>
                  <a:lnTo>
                    <a:pt x="2137" y="5"/>
                  </a:lnTo>
                  <a:lnTo>
                    <a:pt x="2157" y="18"/>
                  </a:lnTo>
                  <a:lnTo>
                    <a:pt x="2170" y="37"/>
                  </a:lnTo>
                  <a:lnTo>
                    <a:pt x="2175" y="61"/>
                  </a:lnTo>
                  <a:lnTo>
                    <a:pt x="2175" y="551"/>
                  </a:lnTo>
                  <a:lnTo>
                    <a:pt x="2170" y="574"/>
                  </a:lnTo>
                  <a:lnTo>
                    <a:pt x="2157" y="594"/>
                  </a:lnTo>
                  <a:lnTo>
                    <a:pt x="2137" y="607"/>
                  </a:lnTo>
                  <a:lnTo>
                    <a:pt x="2113" y="612"/>
                  </a:lnTo>
                  <a:lnTo>
                    <a:pt x="61" y="612"/>
                  </a:lnTo>
                  <a:lnTo>
                    <a:pt x="38" y="607"/>
                  </a:lnTo>
                  <a:lnTo>
                    <a:pt x="18" y="594"/>
                  </a:lnTo>
                  <a:lnTo>
                    <a:pt x="5" y="574"/>
                  </a:lnTo>
                  <a:lnTo>
                    <a:pt x="0" y="551"/>
                  </a:lnTo>
                  <a:lnTo>
                    <a:pt x="0" y="61"/>
                  </a:lnTo>
                  <a:close/>
                </a:path>
              </a:pathLst>
            </a:custGeom>
            <a:noFill/>
            <a:ln w="1219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uk-UA"/>
            </a:p>
          </p:txBody>
        </p:sp>
        <p:sp>
          <p:nvSpPr>
            <p:cNvPr id="40" name="Freeform 443">
              <a:extLst>
                <a:ext uri="{FF2B5EF4-FFF2-40B4-BE49-F238E27FC236}">
                  <a16:creationId xmlns:a16="http://schemas.microsoft.com/office/drawing/2014/main" id="{B403E126-1796-4B3B-897E-8CBB7948ACF0}"/>
                </a:ext>
              </a:extLst>
            </p:cNvPr>
            <p:cNvSpPr>
              <a:spLocks/>
            </p:cNvSpPr>
            <p:nvPr/>
          </p:nvSpPr>
          <p:spPr bwMode="auto">
            <a:xfrm>
              <a:off x="6098" y="2498"/>
              <a:ext cx="3728" cy="555"/>
            </a:xfrm>
            <a:custGeom>
              <a:avLst/>
              <a:gdLst>
                <a:gd name="T0" fmla="+- 0 9780 6098"/>
                <a:gd name="T1" fmla="*/ T0 w 3728"/>
                <a:gd name="T2" fmla="+- 0 2602 2602"/>
                <a:gd name="T3" fmla="*/ 2602 h 452"/>
                <a:gd name="T4" fmla="+- 0 6144 6098"/>
                <a:gd name="T5" fmla="*/ T4 w 3728"/>
                <a:gd name="T6" fmla="+- 0 2602 2602"/>
                <a:gd name="T7" fmla="*/ 2602 h 452"/>
                <a:gd name="T8" fmla="+- 0 6126 6098"/>
                <a:gd name="T9" fmla="*/ T8 w 3728"/>
                <a:gd name="T10" fmla="+- 0 2605 2602"/>
                <a:gd name="T11" fmla="*/ 2605 h 452"/>
                <a:gd name="T12" fmla="+- 0 6112 6098"/>
                <a:gd name="T13" fmla="*/ T12 w 3728"/>
                <a:gd name="T14" fmla="+- 0 2615 2602"/>
                <a:gd name="T15" fmla="*/ 2615 h 452"/>
                <a:gd name="T16" fmla="+- 0 6102 6098"/>
                <a:gd name="T17" fmla="*/ T16 w 3728"/>
                <a:gd name="T18" fmla="+- 0 2629 2602"/>
                <a:gd name="T19" fmla="*/ 2629 h 452"/>
                <a:gd name="T20" fmla="+- 0 6098 6098"/>
                <a:gd name="T21" fmla="*/ T20 w 3728"/>
                <a:gd name="T22" fmla="+- 0 2647 2602"/>
                <a:gd name="T23" fmla="*/ 2647 h 452"/>
                <a:gd name="T24" fmla="+- 0 6098 6098"/>
                <a:gd name="T25" fmla="*/ T24 w 3728"/>
                <a:gd name="T26" fmla="+- 0 3008 2602"/>
                <a:gd name="T27" fmla="*/ 3008 h 452"/>
                <a:gd name="T28" fmla="+- 0 6102 6098"/>
                <a:gd name="T29" fmla="*/ T28 w 3728"/>
                <a:gd name="T30" fmla="+- 0 3025 2602"/>
                <a:gd name="T31" fmla="*/ 3025 h 452"/>
                <a:gd name="T32" fmla="+- 0 6112 6098"/>
                <a:gd name="T33" fmla="*/ T32 w 3728"/>
                <a:gd name="T34" fmla="+- 0 3040 2602"/>
                <a:gd name="T35" fmla="*/ 3040 h 452"/>
                <a:gd name="T36" fmla="+- 0 6126 6098"/>
                <a:gd name="T37" fmla="*/ T36 w 3728"/>
                <a:gd name="T38" fmla="+- 0 3049 2602"/>
                <a:gd name="T39" fmla="*/ 3049 h 452"/>
                <a:gd name="T40" fmla="+- 0 6144 6098"/>
                <a:gd name="T41" fmla="*/ T40 w 3728"/>
                <a:gd name="T42" fmla="+- 0 3053 2602"/>
                <a:gd name="T43" fmla="*/ 3053 h 452"/>
                <a:gd name="T44" fmla="+- 0 9780 6098"/>
                <a:gd name="T45" fmla="*/ T44 w 3728"/>
                <a:gd name="T46" fmla="+- 0 3053 2602"/>
                <a:gd name="T47" fmla="*/ 3053 h 452"/>
                <a:gd name="T48" fmla="+- 0 9798 6098"/>
                <a:gd name="T49" fmla="*/ T48 w 3728"/>
                <a:gd name="T50" fmla="+- 0 3049 2602"/>
                <a:gd name="T51" fmla="*/ 3049 h 452"/>
                <a:gd name="T52" fmla="+- 0 9812 6098"/>
                <a:gd name="T53" fmla="*/ T52 w 3728"/>
                <a:gd name="T54" fmla="+- 0 3040 2602"/>
                <a:gd name="T55" fmla="*/ 3040 h 452"/>
                <a:gd name="T56" fmla="+- 0 9822 6098"/>
                <a:gd name="T57" fmla="*/ T56 w 3728"/>
                <a:gd name="T58" fmla="+- 0 3025 2602"/>
                <a:gd name="T59" fmla="*/ 3025 h 452"/>
                <a:gd name="T60" fmla="+- 0 9826 6098"/>
                <a:gd name="T61" fmla="*/ T60 w 3728"/>
                <a:gd name="T62" fmla="+- 0 3008 2602"/>
                <a:gd name="T63" fmla="*/ 3008 h 452"/>
                <a:gd name="T64" fmla="+- 0 9826 6098"/>
                <a:gd name="T65" fmla="*/ T64 w 3728"/>
                <a:gd name="T66" fmla="+- 0 2647 2602"/>
                <a:gd name="T67" fmla="*/ 2647 h 452"/>
                <a:gd name="T68" fmla="+- 0 9822 6098"/>
                <a:gd name="T69" fmla="*/ T68 w 3728"/>
                <a:gd name="T70" fmla="+- 0 2629 2602"/>
                <a:gd name="T71" fmla="*/ 2629 h 452"/>
                <a:gd name="T72" fmla="+- 0 9812 6098"/>
                <a:gd name="T73" fmla="*/ T72 w 3728"/>
                <a:gd name="T74" fmla="+- 0 2615 2602"/>
                <a:gd name="T75" fmla="*/ 2615 h 452"/>
                <a:gd name="T76" fmla="+- 0 9798 6098"/>
                <a:gd name="T77" fmla="*/ T76 w 3728"/>
                <a:gd name="T78" fmla="+- 0 2605 2602"/>
                <a:gd name="T79" fmla="*/ 2605 h 452"/>
                <a:gd name="T80" fmla="+- 0 9780 6098"/>
                <a:gd name="T81" fmla="*/ T80 w 3728"/>
                <a:gd name="T82" fmla="+- 0 2602 2602"/>
                <a:gd name="T83" fmla="*/ 2602 h 4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728" h="452">
                  <a:moveTo>
                    <a:pt x="3682" y="0"/>
                  </a:moveTo>
                  <a:lnTo>
                    <a:pt x="46" y="0"/>
                  </a:lnTo>
                  <a:lnTo>
                    <a:pt x="28" y="3"/>
                  </a:lnTo>
                  <a:lnTo>
                    <a:pt x="14" y="13"/>
                  </a:lnTo>
                  <a:lnTo>
                    <a:pt x="4" y="27"/>
                  </a:lnTo>
                  <a:lnTo>
                    <a:pt x="0" y="45"/>
                  </a:lnTo>
                  <a:lnTo>
                    <a:pt x="0" y="406"/>
                  </a:lnTo>
                  <a:lnTo>
                    <a:pt x="4" y="423"/>
                  </a:lnTo>
                  <a:lnTo>
                    <a:pt x="14" y="438"/>
                  </a:lnTo>
                  <a:lnTo>
                    <a:pt x="28" y="447"/>
                  </a:lnTo>
                  <a:lnTo>
                    <a:pt x="46" y="451"/>
                  </a:lnTo>
                  <a:lnTo>
                    <a:pt x="3682" y="451"/>
                  </a:lnTo>
                  <a:lnTo>
                    <a:pt x="3700" y="447"/>
                  </a:lnTo>
                  <a:lnTo>
                    <a:pt x="3714" y="438"/>
                  </a:lnTo>
                  <a:lnTo>
                    <a:pt x="3724" y="423"/>
                  </a:lnTo>
                  <a:lnTo>
                    <a:pt x="3728" y="406"/>
                  </a:lnTo>
                  <a:lnTo>
                    <a:pt x="3728" y="45"/>
                  </a:lnTo>
                  <a:lnTo>
                    <a:pt x="3724" y="27"/>
                  </a:lnTo>
                  <a:lnTo>
                    <a:pt x="3714" y="13"/>
                  </a:lnTo>
                  <a:lnTo>
                    <a:pt x="3700" y="3"/>
                  </a:lnTo>
                  <a:lnTo>
                    <a:pt x="3682" y="0"/>
                  </a:lnTo>
                  <a:close/>
                </a:path>
              </a:pathLst>
            </a:custGeom>
            <a:solidFill>
              <a:srgbClr val="89776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41" name="Freeform 442">
              <a:extLst>
                <a:ext uri="{FF2B5EF4-FFF2-40B4-BE49-F238E27FC236}">
                  <a16:creationId xmlns:a16="http://schemas.microsoft.com/office/drawing/2014/main" id="{0FBF056D-4132-480F-AA07-42DD9A6BE4D4}"/>
                </a:ext>
              </a:extLst>
            </p:cNvPr>
            <p:cNvSpPr>
              <a:spLocks/>
            </p:cNvSpPr>
            <p:nvPr/>
          </p:nvSpPr>
          <p:spPr bwMode="auto">
            <a:xfrm>
              <a:off x="6098" y="2498"/>
              <a:ext cx="3728" cy="555"/>
            </a:xfrm>
            <a:custGeom>
              <a:avLst/>
              <a:gdLst>
                <a:gd name="T0" fmla="+- 0 6098 6098"/>
                <a:gd name="T1" fmla="*/ T0 w 3728"/>
                <a:gd name="T2" fmla="+- 0 2647 2602"/>
                <a:gd name="T3" fmla="*/ 2647 h 452"/>
                <a:gd name="T4" fmla="+- 0 6102 6098"/>
                <a:gd name="T5" fmla="*/ T4 w 3728"/>
                <a:gd name="T6" fmla="+- 0 2629 2602"/>
                <a:gd name="T7" fmla="*/ 2629 h 452"/>
                <a:gd name="T8" fmla="+- 0 6112 6098"/>
                <a:gd name="T9" fmla="*/ T8 w 3728"/>
                <a:gd name="T10" fmla="+- 0 2615 2602"/>
                <a:gd name="T11" fmla="*/ 2615 h 452"/>
                <a:gd name="T12" fmla="+- 0 6126 6098"/>
                <a:gd name="T13" fmla="*/ T12 w 3728"/>
                <a:gd name="T14" fmla="+- 0 2605 2602"/>
                <a:gd name="T15" fmla="*/ 2605 h 452"/>
                <a:gd name="T16" fmla="+- 0 6144 6098"/>
                <a:gd name="T17" fmla="*/ T16 w 3728"/>
                <a:gd name="T18" fmla="+- 0 2602 2602"/>
                <a:gd name="T19" fmla="*/ 2602 h 452"/>
                <a:gd name="T20" fmla="+- 0 9780 6098"/>
                <a:gd name="T21" fmla="*/ T20 w 3728"/>
                <a:gd name="T22" fmla="+- 0 2602 2602"/>
                <a:gd name="T23" fmla="*/ 2602 h 452"/>
                <a:gd name="T24" fmla="+- 0 9798 6098"/>
                <a:gd name="T25" fmla="*/ T24 w 3728"/>
                <a:gd name="T26" fmla="+- 0 2605 2602"/>
                <a:gd name="T27" fmla="*/ 2605 h 452"/>
                <a:gd name="T28" fmla="+- 0 9812 6098"/>
                <a:gd name="T29" fmla="*/ T28 w 3728"/>
                <a:gd name="T30" fmla="+- 0 2615 2602"/>
                <a:gd name="T31" fmla="*/ 2615 h 452"/>
                <a:gd name="T32" fmla="+- 0 9822 6098"/>
                <a:gd name="T33" fmla="*/ T32 w 3728"/>
                <a:gd name="T34" fmla="+- 0 2629 2602"/>
                <a:gd name="T35" fmla="*/ 2629 h 452"/>
                <a:gd name="T36" fmla="+- 0 9826 6098"/>
                <a:gd name="T37" fmla="*/ T36 w 3728"/>
                <a:gd name="T38" fmla="+- 0 2647 2602"/>
                <a:gd name="T39" fmla="*/ 2647 h 452"/>
                <a:gd name="T40" fmla="+- 0 9826 6098"/>
                <a:gd name="T41" fmla="*/ T40 w 3728"/>
                <a:gd name="T42" fmla="+- 0 3008 2602"/>
                <a:gd name="T43" fmla="*/ 3008 h 452"/>
                <a:gd name="T44" fmla="+- 0 9822 6098"/>
                <a:gd name="T45" fmla="*/ T44 w 3728"/>
                <a:gd name="T46" fmla="+- 0 3025 2602"/>
                <a:gd name="T47" fmla="*/ 3025 h 452"/>
                <a:gd name="T48" fmla="+- 0 9812 6098"/>
                <a:gd name="T49" fmla="*/ T48 w 3728"/>
                <a:gd name="T50" fmla="+- 0 3040 2602"/>
                <a:gd name="T51" fmla="*/ 3040 h 452"/>
                <a:gd name="T52" fmla="+- 0 9798 6098"/>
                <a:gd name="T53" fmla="*/ T52 w 3728"/>
                <a:gd name="T54" fmla="+- 0 3049 2602"/>
                <a:gd name="T55" fmla="*/ 3049 h 452"/>
                <a:gd name="T56" fmla="+- 0 9780 6098"/>
                <a:gd name="T57" fmla="*/ T56 w 3728"/>
                <a:gd name="T58" fmla="+- 0 3053 2602"/>
                <a:gd name="T59" fmla="*/ 3053 h 452"/>
                <a:gd name="T60" fmla="+- 0 6144 6098"/>
                <a:gd name="T61" fmla="*/ T60 w 3728"/>
                <a:gd name="T62" fmla="+- 0 3053 2602"/>
                <a:gd name="T63" fmla="*/ 3053 h 452"/>
                <a:gd name="T64" fmla="+- 0 6126 6098"/>
                <a:gd name="T65" fmla="*/ T64 w 3728"/>
                <a:gd name="T66" fmla="+- 0 3049 2602"/>
                <a:gd name="T67" fmla="*/ 3049 h 452"/>
                <a:gd name="T68" fmla="+- 0 6112 6098"/>
                <a:gd name="T69" fmla="*/ T68 w 3728"/>
                <a:gd name="T70" fmla="+- 0 3040 2602"/>
                <a:gd name="T71" fmla="*/ 3040 h 452"/>
                <a:gd name="T72" fmla="+- 0 6102 6098"/>
                <a:gd name="T73" fmla="*/ T72 w 3728"/>
                <a:gd name="T74" fmla="+- 0 3025 2602"/>
                <a:gd name="T75" fmla="*/ 3025 h 452"/>
                <a:gd name="T76" fmla="+- 0 6098 6098"/>
                <a:gd name="T77" fmla="*/ T76 w 3728"/>
                <a:gd name="T78" fmla="+- 0 3008 2602"/>
                <a:gd name="T79" fmla="*/ 3008 h 452"/>
                <a:gd name="T80" fmla="+- 0 6098 6098"/>
                <a:gd name="T81" fmla="*/ T80 w 3728"/>
                <a:gd name="T82" fmla="+- 0 2647 2602"/>
                <a:gd name="T83" fmla="*/ 2647 h 4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728" h="452">
                  <a:moveTo>
                    <a:pt x="0" y="45"/>
                  </a:moveTo>
                  <a:lnTo>
                    <a:pt x="4" y="27"/>
                  </a:lnTo>
                  <a:lnTo>
                    <a:pt x="14" y="13"/>
                  </a:lnTo>
                  <a:lnTo>
                    <a:pt x="28" y="3"/>
                  </a:lnTo>
                  <a:lnTo>
                    <a:pt x="46" y="0"/>
                  </a:lnTo>
                  <a:lnTo>
                    <a:pt x="3682" y="0"/>
                  </a:lnTo>
                  <a:lnTo>
                    <a:pt x="3700" y="3"/>
                  </a:lnTo>
                  <a:lnTo>
                    <a:pt x="3714" y="13"/>
                  </a:lnTo>
                  <a:lnTo>
                    <a:pt x="3724" y="27"/>
                  </a:lnTo>
                  <a:lnTo>
                    <a:pt x="3728" y="45"/>
                  </a:lnTo>
                  <a:lnTo>
                    <a:pt x="3728" y="406"/>
                  </a:lnTo>
                  <a:lnTo>
                    <a:pt x="3724" y="423"/>
                  </a:lnTo>
                  <a:lnTo>
                    <a:pt x="3714" y="438"/>
                  </a:lnTo>
                  <a:lnTo>
                    <a:pt x="3700" y="447"/>
                  </a:lnTo>
                  <a:lnTo>
                    <a:pt x="3682" y="451"/>
                  </a:lnTo>
                  <a:lnTo>
                    <a:pt x="46" y="451"/>
                  </a:lnTo>
                  <a:lnTo>
                    <a:pt x="28" y="447"/>
                  </a:lnTo>
                  <a:lnTo>
                    <a:pt x="14" y="438"/>
                  </a:lnTo>
                  <a:lnTo>
                    <a:pt x="4" y="423"/>
                  </a:lnTo>
                  <a:lnTo>
                    <a:pt x="0" y="406"/>
                  </a:lnTo>
                  <a:lnTo>
                    <a:pt x="0" y="45"/>
                  </a:lnTo>
                  <a:close/>
                </a:path>
              </a:pathLst>
            </a:custGeom>
            <a:noFill/>
            <a:ln w="1219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uk-UA"/>
            </a:p>
          </p:txBody>
        </p:sp>
        <p:cxnSp>
          <p:nvCxnSpPr>
            <p:cNvPr id="42" name="Line 441">
              <a:extLst>
                <a:ext uri="{FF2B5EF4-FFF2-40B4-BE49-F238E27FC236}">
                  <a16:creationId xmlns:a16="http://schemas.microsoft.com/office/drawing/2014/main" id="{71D2A5BD-1747-49B0-9921-F3A20F6B1406}"/>
                </a:ext>
              </a:extLst>
            </p:cNvPr>
            <p:cNvCxnSpPr>
              <a:cxnSpLocks noChangeShapeType="1"/>
            </p:cNvCxnSpPr>
            <p:nvPr/>
          </p:nvCxnSpPr>
          <p:spPr bwMode="auto">
            <a:xfrm flipV="1">
              <a:off x="5278" y="3328"/>
              <a:ext cx="819" cy="211"/>
            </a:xfrm>
            <a:prstGeom prst="line">
              <a:avLst/>
            </a:prstGeom>
            <a:noFill/>
            <a:ln w="12700">
              <a:solidFill>
                <a:srgbClr val="528CC1"/>
              </a:solidFill>
              <a:prstDash val="solid"/>
              <a:round/>
              <a:headEnd/>
              <a:tailEnd/>
            </a:ln>
            <a:extLst>
              <a:ext uri="{909E8E84-426E-40DD-AFC4-6F175D3DCCD1}">
                <a14:hiddenFill xmlns:a14="http://schemas.microsoft.com/office/drawing/2010/main">
                  <a:noFill/>
                </a14:hiddenFill>
              </a:ext>
            </a:extLst>
          </p:spPr>
        </p:cxnSp>
        <p:sp>
          <p:nvSpPr>
            <p:cNvPr id="43" name="Freeform 440">
              <a:extLst>
                <a:ext uri="{FF2B5EF4-FFF2-40B4-BE49-F238E27FC236}">
                  <a16:creationId xmlns:a16="http://schemas.microsoft.com/office/drawing/2014/main" id="{70D4634E-ABF7-4CEB-BD15-0974E02703E8}"/>
                </a:ext>
              </a:extLst>
            </p:cNvPr>
            <p:cNvSpPr>
              <a:spLocks/>
            </p:cNvSpPr>
            <p:nvPr/>
          </p:nvSpPr>
          <p:spPr bwMode="auto">
            <a:xfrm>
              <a:off x="6098" y="3129"/>
              <a:ext cx="3725" cy="399"/>
            </a:xfrm>
            <a:custGeom>
              <a:avLst/>
              <a:gdLst>
                <a:gd name="T0" fmla="+- 0 9783 6098"/>
                <a:gd name="T1" fmla="*/ T0 w 3725"/>
                <a:gd name="T2" fmla="+- 0 3130 3130"/>
                <a:gd name="T3" fmla="*/ 3130 h 399"/>
                <a:gd name="T4" fmla="+- 0 6138 6098"/>
                <a:gd name="T5" fmla="*/ T4 w 3725"/>
                <a:gd name="T6" fmla="+- 0 3130 3130"/>
                <a:gd name="T7" fmla="*/ 3130 h 399"/>
                <a:gd name="T8" fmla="+- 0 6123 6098"/>
                <a:gd name="T9" fmla="*/ T8 w 3725"/>
                <a:gd name="T10" fmla="+- 0 3133 3130"/>
                <a:gd name="T11" fmla="*/ 3133 h 399"/>
                <a:gd name="T12" fmla="+- 0 6110 6098"/>
                <a:gd name="T13" fmla="*/ T12 w 3725"/>
                <a:gd name="T14" fmla="+- 0 3141 3130"/>
                <a:gd name="T15" fmla="*/ 3141 h 399"/>
                <a:gd name="T16" fmla="+- 0 6102 6098"/>
                <a:gd name="T17" fmla="*/ T16 w 3725"/>
                <a:gd name="T18" fmla="+- 0 3154 3130"/>
                <a:gd name="T19" fmla="*/ 3154 h 399"/>
                <a:gd name="T20" fmla="+- 0 6098 6098"/>
                <a:gd name="T21" fmla="*/ T20 w 3725"/>
                <a:gd name="T22" fmla="+- 0 3169 3130"/>
                <a:gd name="T23" fmla="*/ 3169 h 399"/>
                <a:gd name="T24" fmla="+- 0 6098 6098"/>
                <a:gd name="T25" fmla="*/ T24 w 3725"/>
                <a:gd name="T26" fmla="+- 0 3488 3130"/>
                <a:gd name="T27" fmla="*/ 3488 h 399"/>
                <a:gd name="T28" fmla="+- 0 6102 6098"/>
                <a:gd name="T29" fmla="*/ T28 w 3725"/>
                <a:gd name="T30" fmla="+- 0 3504 3130"/>
                <a:gd name="T31" fmla="*/ 3504 h 399"/>
                <a:gd name="T32" fmla="+- 0 6110 6098"/>
                <a:gd name="T33" fmla="*/ T32 w 3725"/>
                <a:gd name="T34" fmla="+- 0 3516 3130"/>
                <a:gd name="T35" fmla="*/ 3516 h 399"/>
                <a:gd name="T36" fmla="+- 0 6123 6098"/>
                <a:gd name="T37" fmla="*/ T36 w 3725"/>
                <a:gd name="T38" fmla="+- 0 3525 3130"/>
                <a:gd name="T39" fmla="*/ 3525 h 399"/>
                <a:gd name="T40" fmla="+- 0 6138 6098"/>
                <a:gd name="T41" fmla="*/ T40 w 3725"/>
                <a:gd name="T42" fmla="+- 0 3528 3130"/>
                <a:gd name="T43" fmla="*/ 3528 h 399"/>
                <a:gd name="T44" fmla="+- 0 9783 6098"/>
                <a:gd name="T45" fmla="*/ T44 w 3725"/>
                <a:gd name="T46" fmla="+- 0 3528 3130"/>
                <a:gd name="T47" fmla="*/ 3528 h 399"/>
                <a:gd name="T48" fmla="+- 0 9799 6098"/>
                <a:gd name="T49" fmla="*/ T48 w 3725"/>
                <a:gd name="T50" fmla="+- 0 3525 3130"/>
                <a:gd name="T51" fmla="*/ 3525 h 399"/>
                <a:gd name="T52" fmla="+- 0 9812 6098"/>
                <a:gd name="T53" fmla="*/ T52 w 3725"/>
                <a:gd name="T54" fmla="+- 0 3516 3130"/>
                <a:gd name="T55" fmla="*/ 3516 h 399"/>
                <a:gd name="T56" fmla="+- 0 9820 6098"/>
                <a:gd name="T57" fmla="*/ T56 w 3725"/>
                <a:gd name="T58" fmla="+- 0 3504 3130"/>
                <a:gd name="T59" fmla="*/ 3504 h 399"/>
                <a:gd name="T60" fmla="+- 0 9823 6098"/>
                <a:gd name="T61" fmla="*/ T60 w 3725"/>
                <a:gd name="T62" fmla="+- 0 3488 3130"/>
                <a:gd name="T63" fmla="*/ 3488 h 399"/>
                <a:gd name="T64" fmla="+- 0 9823 6098"/>
                <a:gd name="T65" fmla="*/ T64 w 3725"/>
                <a:gd name="T66" fmla="+- 0 3169 3130"/>
                <a:gd name="T67" fmla="*/ 3169 h 399"/>
                <a:gd name="T68" fmla="+- 0 9820 6098"/>
                <a:gd name="T69" fmla="*/ T68 w 3725"/>
                <a:gd name="T70" fmla="+- 0 3154 3130"/>
                <a:gd name="T71" fmla="*/ 3154 h 399"/>
                <a:gd name="T72" fmla="+- 0 9812 6098"/>
                <a:gd name="T73" fmla="*/ T72 w 3725"/>
                <a:gd name="T74" fmla="+- 0 3141 3130"/>
                <a:gd name="T75" fmla="*/ 3141 h 399"/>
                <a:gd name="T76" fmla="+- 0 9799 6098"/>
                <a:gd name="T77" fmla="*/ T76 w 3725"/>
                <a:gd name="T78" fmla="+- 0 3133 3130"/>
                <a:gd name="T79" fmla="*/ 3133 h 399"/>
                <a:gd name="T80" fmla="+- 0 9783 6098"/>
                <a:gd name="T81" fmla="*/ T80 w 3725"/>
                <a:gd name="T82" fmla="+- 0 3130 3130"/>
                <a:gd name="T83" fmla="*/ 3130 h 3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725" h="399">
                  <a:moveTo>
                    <a:pt x="3685" y="0"/>
                  </a:moveTo>
                  <a:lnTo>
                    <a:pt x="40" y="0"/>
                  </a:lnTo>
                  <a:lnTo>
                    <a:pt x="25" y="3"/>
                  </a:lnTo>
                  <a:lnTo>
                    <a:pt x="12" y="11"/>
                  </a:lnTo>
                  <a:lnTo>
                    <a:pt x="4" y="24"/>
                  </a:lnTo>
                  <a:lnTo>
                    <a:pt x="0" y="39"/>
                  </a:lnTo>
                  <a:lnTo>
                    <a:pt x="0" y="358"/>
                  </a:lnTo>
                  <a:lnTo>
                    <a:pt x="4" y="374"/>
                  </a:lnTo>
                  <a:lnTo>
                    <a:pt x="12" y="386"/>
                  </a:lnTo>
                  <a:lnTo>
                    <a:pt x="25" y="395"/>
                  </a:lnTo>
                  <a:lnTo>
                    <a:pt x="40" y="398"/>
                  </a:lnTo>
                  <a:lnTo>
                    <a:pt x="3685" y="398"/>
                  </a:lnTo>
                  <a:lnTo>
                    <a:pt x="3701" y="395"/>
                  </a:lnTo>
                  <a:lnTo>
                    <a:pt x="3714" y="386"/>
                  </a:lnTo>
                  <a:lnTo>
                    <a:pt x="3722" y="374"/>
                  </a:lnTo>
                  <a:lnTo>
                    <a:pt x="3725" y="358"/>
                  </a:lnTo>
                  <a:lnTo>
                    <a:pt x="3725" y="39"/>
                  </a:lnTo>
                  <a:lnTo>
                    <a:pt x="3722" y="24"/>
                  </a:lnTo>
                  <a:lnTo>
                    <a:pt x="3714" y="11"/>
                  </a:lnTo>
                  <a:lnTo>
                    <a:pt x="3701" y="3"/>
                  </a:lnTo>
                  <a:lnTo>
                    <a:pt x="3685" y="0"/>
                  </a:lnTo>
                  <a:close/>
                </a:path>
              </a:pathLst>
            </a:custGeom>
            <a:solidFill>
              <a:srgbClr val="89776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44" name="Freeform 439">
              <a:extLst>
                <a:ext uri="{FF2B5EF4-FFF2-40B4-BE49-F238E27FC236}">
                  <a16:creationId xmlns:a16="http://schemas.microsoft.com/office/drawing/2014/main" id="{61084542-19D2-4A13-8329-509E7CB784BA}"/>
                </a:ext>
              </a:extLst>
            </p:cNvPr>
            <p:cNvSpPr>
              <a:spLocks/>
            </p:cNvSpPr>
            <p:nvPr/>
          </p:nvSpPr>
          <p:spPr bwMode="auto">
            <a:xfrm>
              <a:off x="6098" y="3129"/>
              <a:ext cx="3725" cy="399"/>
            </a:xfrm>
            <a:custGeom>
              <a:avLst/>
              <a:gdLst>
                <a:gd name="T0" fmla="+- 0 6098 6098"/>
                <a:gd name="T1" fmla="*/ T0 w 3725"/>
                <a:gd name="T2" fmla="+- 0 3169 3130"/>
                <a:gd name="T3" fmla="*/ 3169 h 399"/>
                <a:gd name="T4" fmla="+- 0 6102 6098"/>
                <a:gd name="T5" fmla="*/ T4 w 3725"/>
                <a:gd name="T6" fmla="+- 0 3154 3130"/>
                <a:gd name="T7" fmla="*/ 3154 h 399"/>
                <a:gd name="T8" fmla="+- 0 6110 6098"/>
                <a:gd name="T9" fmla="*/ T8 w 3725"/>
                <a:gd name="T10" fmla="+- 0 3141 3130"/>
                <a:gd name="T11" fmla="*/ 3141 h 399"/>
                <a:gd name="T12" fmla="+- 0 6123 6098"/>
                <a:gd name="T13" fmla="*/ T12 w 3725"/>
                <a:gd name="T14" fmla="+- 0 3133 3130"/>
                <a:gd name="T15" fmla="*/ 3133 h 399"/>
                <a:gd name="T16" fmla="+- 0 6138 6098"/>
                <a:gd name="T17" fmla="*/ T16 w 3725"/>
                <a:gd name="T18" fmla="+- 0 3130 3130"/>
                <a:gd name="T19" fmla="*/ 3130 h 399"/>
                <a:gd name="T20" fmla="+- 0 9783 6098"/>
                <a:gd name="T21" fmla="*/ T20 w 3725"/>
                <a:gd name="T22" fmla="+- 0 3130 3130"/>
                <a:gd name="T23" fmla="*/ 3130 h 399"/>
                <a:gd name="T24" fmla="+- 0 9799 6098"/>
                <a:gd name="T25" fmla="*/ T24 w 3725"/>
                <a:gd name="T26" fmla="+- 0 3133 3130"/>
                <a:gd name="T27" fmla="*/ 3133 h 399"/>
                <a:gd name="T28" fmla="+- 0 9812 6098"/>
                <a:gd name="T29" fmla="*/ T28 w 3725"/>
                <a:gd name="T30" fmla="+- 0 3141 3130"/>
                <a:gd name="T31" fmla="*/ 3141 h 399"/>
                <a:gd name="T32" fmla="+- 0 9820 6098"/>
                <a:gd name="T33" fmla="*/ T32 w 3725"/>
                <a:gd name="T34" fmla="+- 0 3154 3130"/>
                <a:gd name="T35" fmla="*/ 3154 h 399"/>
                <a:gd name="T36" fmla="+- 0 9823 6098"/>
                <a:gd name="T37" fmla="*/ T36 w 3725"/>
                <a:gd name="T38" fmla="+- 0 3169 3130"/>
                <a:gd name="T39" fmla="*/ 3169 h 399"/>
                <a:gd name="T40" fmla="+- 0 9823 6098"/>
                <a:gd name="T41" fmla="*/ T40 w 3725"/>
                <a:gd name="T42" fmla="+- 0 3488 3130"/>
                <a:gd name="T43" fmla="*/ 3488 h 399"/>
                <a:gd name="T44" fmla="+- 0 9820 6098"/>
                <a:gd name="T45" fmla="*/ T44 w 3725"/>
                <a:gd name="T46" fmla="+- 0 3504 3130"/>
                <a:gd name="T47" fmla="*/ 3504 h 399"/>
                <a:gd name="T48" fmla="+- 0 9812 6098"/>
                <a:gd name="T49" fmla="*/ T48 w 3725"/>
                <a:gd name="T50" fmla="+- 0 3516 3130"/>
                <a:gd name="T51" fmla="*/ 3516 h 399"/>
                <a:gd name="T52" fmla="+- 0 9799 6098"/>
                <a:gd name="T53" fmla="*/ T52 w 3725"/>
                <a:gd name="T54" fmla="+- 0 3525 3130"/>
                <a:gd name="T55" fmla="*/ 3525 h 399"/>
                <a:gd name="T56" fmla="+- 0 9783 6098"/>
                <a:gd name="T57" fmla="*/ T56 w 3725"/>
                <a:gd name="T58" fmla="+- 0 3528 3130"/>
                <a:gd name="T59" fmla="*/ 3528 h 399"/>
                <a:gd name="T60" fmla="+- 0 6138 6098"/>
                <a:gd name="T61" fmla="*/ T60 w 3725"/>
                <a:gd name="T62" fmla="+- 0 3528 3130"/>
                <a:gd name="T63" fmla="*/ 3528 h 399"/>
                <a:gd name="T64" fmla="+- 0 6123 6098"/>
                <a:gd name="T65" fmla="*/ T64 w 3725"/>
                <a:gd name="T66" fmla="+- 0 3525 3130"/>
                <a:gd name="T67" fmla="*/ 3525 h 399"/>
                <a:gd name="T68" fmla="+- 0 6110 6098"/>
                <a:gd name="T69" fmla="*/ T68 w 3725"/>
                <a:gd name="T70" fmla="+- 0 3516 3130"/>
                <a:gd name="T71" fmla="*/ 3516 h 399"/>
                <a:gd name="T72" fmla="+- 0 6102 6098"/>
                <a:gd name="T73" fmla="*/ T72 w 3725"/>
                <a:gd name="T74" fmla="+- 0 3504 3130"/>
                <a:gd name="T75" fmla="*/ 3504 h 399"/>
                <a:gd name="T76" fmla="+- 0 6098 6098"/>
                <a:gd name="T77" fmla="*/ T76 w 3725"/>
                <a:gd name="T78" fmla="+- 0 3488 3130"/>
                <a:gd name="T79" fmla="*/ 3488 h 399"/>
                <a:gd name="T80" fmla="+- 0 6098 6098"/>
                <a:gd name="T81" fmla="*/ T80 w 3725"/>
                <a:gd name="T82" fmla="+- 0 3169 3130"/>
                <a:gd name="T83" fmla="*/ 3169 h 3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725" h="399">
                  <a:moveTo>
                    <a:pt x="0" y="39"/>
                  </a:moveTo>
                  <a:lnTo>
                    <a:pt x="4" y="24"/>
                  </a:lnTo>
                  <a:lnTo>
                    <a:pt x="12" y="11"/>
                  </a:lnTo>
                  <a:lnTo>
                    <a:pt x="25" y="3"/>
                  </a:lnTo>
                  <a:lnTo>
                    <a:pt x="40" y="0"/>
                  </a:lnTo>
                  <a:lnTo>
                    <a:pt x="3685" y="0"/>
                  </a:lnTo>
                  <a:lnTo>
                    <a:pt x="3701" y="3"/>
                  </a:lnTo>
                  <a:lnTo>
                    <a:pt x="3714" y="11"/>
                  </a:lnTo>
                  <a:lnTo>
                    <a:pt x="3722" y="24"/>
                  </a:lnTo>
                  <a:lnTo>
                    <a:pt x="3725" y="39"/>
                  </a:lnTo>
                  <a:lnTo>
                    <a:pt x="3725" y="358"/>
                  </a:lnTo>
                  <a:lnTo>
                    <a:pt x="3722" y="374"/>
                  </a:lnTo>
                  <a:lnTo>
                    <a:pt x="3714" y="386"/>
                  </a:lnTo>
                  <a:lnTo>
                    <a:pt x="3701" y="395"/>
                  </a:lnTo>
                  <a:lnTo>
                    <a:pt x="3685" y="398"/>
                  </a:lnTo>
                  <a:lnTo>
                    <a:pt x="40" y="398"/>
                  </a:lnTo>
                  <a:lnTo>
                    <a:pt x="25" y="395"/>
                  </a:lnTo>
                  <a:lnTo>
                    <a:pt x="12" y="386"/>
                  </a:lnTo>
                  <a:lnTo>
                    <a:pt x="4" y="374"/>
                  </a:lnTo>
                  <a:lnTo>
                    <a:pt x="0" y="358"/>
                  </a:lnTo>
                  <a:lnTo>
                    <a:pt x="0" y="39"/>
                  </a:lnTo>
                  <a:close/>
                </a:path>
              </a:pathLst>
            </a:custGeom>
            <a:noFill/>
            <a:ln w="1219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uk-UA"/>
            </a:p>
          </p:txBody>
        </p:sp>
        <p:cxnSp>
          <p:nvCxnSpPr>
            <p:cNvPr id="45" name="Line 438">
              <a:extLst>
                <a:ext uri="{FF2B5EF4-FFF2-40B4-BE49-F238E27FC236}">
                  <a16:creationId xmlns:a16="http://schemas.microsoft.com/office/drawing/2014/main" id="{239AC58B-659F-4897-880C-FBC3ADD9ADFE}"/>
                </a:ext>
              </a:extLst>
            </p:cNvPr>
            <p:cNvCxnSpPr>
              <a:cxnSpLocks noChangeShapeType="1"/>
            </p:cNvCxnSpPr>
            <p:nvPr/>
          </p:nvCxnSpPr>
          <p:spPr bwMode="auto">
            <a:xfrm>
              <a:off x="5278" y="3539"/>
              <a:ext cx="819" cy="234"/>
            </a:xfrm>
            <a:prstGeom prst="line">
              <a:avLst/>
            </a:prstGeom>
            <a:noFill/>
            <a:ln w="12700">
              <a:solidFill>
                <a:srgbClr val="528CC1"/>
              </a:solidFill>
              <a:prstDash val="solid"/>
              <a:round/>
              <a:headEnd/>
              <a:tailEnd/>
            </a:ln>
            <a:extLst>
              <a:ext uri="{909E8E84-426E-40DD-AFC4-6F175D3DCCD1}">
                <a14:hiddenFill xmlns:a14="http://schemas.microsoft.com/office/drawing/2010/main">
                  <a:noFill/>
                </a14:hiddenFill>
              </a:ext>
            </a:extLst>
          </p:spPr>
        </p:cxnSp>
        <p:sp>
          <p:nvSpPr>
            <p:cNvPr id="46" name="Freeform 437">
              <a:extLst>
                <a:ext uri="{FF2B5EF4-FFF2-40B4-BE49-F238E27FC236}">
                  <a16:creationId xmlns:a16="http://schemas.microsoft.com/office/drawing/2014/main" id="{2A40B97D-6095-4754-B378-D895207C065F}"/>
                </a:ext>
              </a:extLst>
            </p:cNvPr>
            <p:cNvSpPr>
              <a:spLocks/>
            </p:cNvSpPr>
            <p:nvPr/>
          </p:nvSpPr>
          <p:spPr bwMode="auto">
            <a:xfrm>
              <a:off x="6098" y="3573"/>
              <a:ext cx="3728" cy="399"/>
            </a:xfrm>
            <a:custGeom>
              <a:avLst/>
              <a:gdLst>
                <a:gd name="T0" fmla="+- 0 9786 6098"/>
                <a:gd name="T1" fmla="*/ T0 w 3728"/>
                <a:gd name="T2" fmla="+- 0 3574 3574"/>
                <a:gd name="T3" fmla="*/ 3574 h 399"/>
                <a:gd name="T4" fmla="+- 0 6138 6098"/>
                <a:gd name="T5" fmla="*/ T4 w 3728"/>
                <a:gd name="T6" fmla="+- 0 3574 3574"/>
                <a:gd name="T7" fmla="*/ 3574 h 399"/>
                <a:gd name="T8" fmla="+- 0 6123 6098"/>
                <a:gd name="T9" fmla="*/ T8 w 3728"/>
                <a:gd name="T10" fmla="+- 0 3577 3574"/>
                <a:gd name="T11" fmla="*/ 3577 h 399"/>
                <a:gd name="T12" fmla="+- 0 6110 6098"/>
                <a:gd name="T13" fmla="*/ T12 w 3728"/>
                <a:gd name="T14" fmla="+- 0 3585 3574"/>
                <a:gd name="T15" fmla="*/ 3585 h 399"/>
                <a:gd name="T16" fmla="+- 0 6102 6098"/>
                <a:gd name="T17" fmla="*/ T16 w 3728"/>
                <a:gd name="T18" fmla="+- 0 3598 3574"/>
                <a:gd name="T19" fmla="*/ 3598 h 399"/>
                <a:gd name="T20" fmla="+- 0 6098 6098"/>
                <a:gd name="T21" fmla="*/ T20 w 3728"/>
                <a:gd name="T22" fmla="+- 0 3613 3574"/>
                <a:gd name="T23" fmla="*/ 3613 h 399"/>
                <a:gd name="T24" fmla="+- 0 6098 6098"/>
                <a:gd name="T25" fmla="*/ T24 w 3728"/>
                <a:gd name="T26" fmla="+- 0 3932 3574"/>
                <a:gd name="T27" fmla="*/ 3932 h 399"/>
                <a:gd name="T28" fmla="+- 0 6102 6098"/>
                <a:gd name="T29" fmla="*/ T28 w 3728"/>
                <a:gd name="T30" fmla="+- 0 3948 3574"/>
                <a:gd name="T31" fmla="*/ 3948 h 399"/>
                <a:gd name="T32" fmla="+- 0 6110 6098"/>
                <a:gd name="T33" fmla="*/ T32 w 3728"/>
                <a:gd name="T34" fmla="+- 0 3960 3574"/>
                <a:gd name="T35" fmla="*/ 3960 h 399"/>
                <a:gd name="T36" fmla="+- 0 6123 6098"/>
                <a:gd name="T37" fmla="*/ T36 w 3728"/>
                <a:gd name="T38" fmla="+- 0 3969 3574"/>
                <a:gd name="T39" fmla="*/ 3969 h 399"/>
                <a:gd name="T40" fmla="+- 0 6138 6098"/>
                <a:gd name="T41" fmla="*/ T40 w 3728"/>
                <a:gd name="T42" fmla="+- 0 3972 3574"/>
                <a:gd name="T43" fmla="*/ 3972 h 399"/>
                <a:gd name="T44" fmla="+- 0 9786 6098"/>
                <a:gd name="T45" fmla="*/ T44 w 3728"/>
                <a:gd name="T46" fmla="+- 0 3972 3574"/>
                <a:gd name="T47" fmla="*/ 3972 h 399"/>
                <a:gd name="T48" fmla="+- 0 9801 6098"/>
                <a:gd name="T49" fmla="*/ T48 w 3728"/>
                <a:gd name="T50" fmla="+- 0 3969 3574"/>
                <a:gd name="T51" fmla="*/ 3969 h 399"/>
                <a:gd name="T52" fmla="+- 0 9814 6098"/>
                <a:gd name="T53" fmla="*/ T52 w 3728"/>
                <a:gd name="T54" fmla="+- 0 3960 3574"/>
                <a:gd name="T55" fmla="*/ 3960 h 399"/>
                <a:gd name="T56" fmla="+- 0 9822 6098"/>
                <a:gd name="T57" fmla="*/ T56 w 3728"/>
                <a:gd name="T58" fmla="+- 0 3948 3574"/>
                <a:gd name="T59" fmla="*/ 3948 h 399"/>
                <a:gd name="T60" fmla="+- 0 9826 6098"/>
                <a:gd name="T61" fmla="*/ T60 w 3728"/>
                <a:gd name="T62" fmla="+- 0 3932 3574"/>
                <a:gd name="T63" fmla="*/ 3932 h 399"/>
                <a:gd name="T64" fmla="+- 0 9826 6098"/>
                <a:gd name="T65" fmla="*/ T64 w 3728"/>
                <a:gd name="T66" fmla="+- 0 3613 3574"/>
                <a:gd name="T67" fmla="*/ 3613 h 399"/>
                <a:gd name="T68" fmla="+- 0 9822 6098"/>
                <a:gd name="T69" fmla="*/ T68 w 3728"/>
                <a:gd name="T70" fmla="+- 0 3598 3574"/>
                <a:gd name="T71" fmla="*/ 3598 h 399"/>
                <a:gd name="T72" fmla="+- 0 9814 6098"/>
                <a:gd name="T73" fmla="*/ T72 w 3728"/>
                <a:gd name="T74" fmla="+- 0 3585 3574"/>
                <a:gd name="T75" fmla="*/ 3585 h 399"/>
                <a:gd name="T76" fmla="+- 0 9801 6098"/>
                <a:gd name="T77" fmla="*/ T76 w 3728"/>
                <a:gd name="T78" fmla="+- 0 3577 3574"/>
                <a:gd name="T79" fmla="*/ 3577 h 399"/>
                <a:gd name="T80" fmla="+- 0 9786 6098"/>
                <a:gd name="T81" fmla="*/ T80 w 3728"/>
                <a:gd name="T82" fmla="+- 0 3574 3574"/>
                <a:gd name="T83" fmla="*/ 3574 h 3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728" h="399">
                  <a:moveTo>
                    <a:pt x="3688" y="0"/>
                  </a:moveTo>
                  <a:lnTo>
                    <a:pt x="40" y="0"/>
                  </a:lnTo>
                  <a:lnTo>
                    <a:pt x="25" y="3"/>
                  </a:lnTo>
                  <a:lnTo>
                    <a:pt x="12" y="11"/>
                  </a:lnTo>
                  <a:lnTo>
                    <a:pt x="4" y="24"/>
                  </a:lnTo>
                  <a:lnTo>
                    <a:pt x="0" y="39"/>
                  </a:lnTo>
                  <a:lnTo>
                    <a:pt x="0" y="358"/>
                  </a:lnTo>
                  <a:lnTo>
                    <a:pt x="4" y="374"/>
                  </a:lnTo>
                  <a:lnTo>
                    <a:pt x="12" y="386"/>
                  </a:lnTo>
                  <a:lnTo>
                    <a:pt x="25" y="395"/>
                  </a:lnTo>
                  <a:lnTo>
                    <a:pt x="40" y="398"/>
                  </a:lnTo>
                  <a:lnTo>
                    <a:pt x="3688" y="398"/>
                  </a:lnTo>
                  <a:lnTo>
                    <a:pt x="3703" y="395"/>
                  </a:lnTo>
                  <a:lnTo>
                    <a:pt x="3716" y="386"/>
                  </a:lnTo>
                  <a:lnTo>
                    <a:pt x="3724" y="374"/>
                  </a:lnTo>
                  <a:lnTo>
                    <a:pt x="3728" y="358"/>
                  </a:lnTo>
                  <a:lnTo>
                    <a:pt x="3728" y="39"/>
                  </a:lnTo>
                  <a:lnTo>
                    <a:pt x="3724" y="24"/>
                  </a:lnTo>
                  <a:lnTo>
                    <a:pt x="3716" y="11"/>
                  </a:lnTo>
                  <a:lnTo>
                    <a:pt x="3703" y="3"/>
                  </a:lnTo>
                  <a:lnTo>
                    <a:pt x="3688" y="0"/>
                  </a:lnTo>
                  <a:close/>
                </a:path>
              </a:pathLst>
            </a:custGeom>
            <a:solidFill>
              <a:srgbClr val="89776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47" name="Freeform 436">
              <a:extLst>
                <a:ext uri="{FF2B5EF4-FFF2-40B4-BE49-F238E27FC236}">
                  <a16:creationId xmlns:a16="http://schemas.microsoft.com/office/drawing/2014/main" id="{8FC8EB1B-9CBD-4416-A3C9-59CEB6431BE5}"/>
                </a:ext>
              </a:extLst>
            </p:cNvPr>
            <p:cNvSpPr>
              <a:spLocks/>
            </p:cNvSpPr>
            <p:nvPr/>
          </p:nvSpPr>
          <p:spPr bwMode="auto">
            <a:xfrm>
              <a:off x="6098" y="3573"/>
              <a:ext cx="3728" cy="399"/>
            </a:xfrm>
            <a:custGeom>
              <a:avLst/>
              <a:gdLst>
                <a:gd name="T0" fmla="+- 0 6098 6098"/>
                <a:gd name="T1" fmla="*/ T0 w 3728"/>
                <a:gd name="T2" fmla="+- 0 3613 3574"/>
                <a:gd name="T3" fmla="*/ 3613 h 399"/>
                <a:gd name="T4" fmla="+- 0 6102 6098"/>
                <a:gd name="T5" fmla="*/ T4 w 3728"/>
                <a:gd name="T6" fmla="+- 0 3598 3574"/>
                <a:gd name="T7" fmla="*/ 3598 h 399"/>
                <a:gd name="T8" fmla="+- 0 6110 6098"/>
                <a:gd name="T9" fmla="*/ T8 w 3728"/>
                <a:gd name="T10" fmla="+- 0 3585 3574"/>
                <a:gd name="T11" fmla="*/ 3585 h 399"/>
                <a:gd name="T12" fmla="+- 0 6123 6098"/>
                <a:gd name="T13" fmla="*/ T12 w 3728"/>
                <a:gd name="T14" fmla="+- 0 3577 3574"/>
                <a:gd name="T15" fmla="*/ 3577 h 399"/>
                <a:gd name="T16" fmla="+- 0 6138 6098"/>
                <a:gd name="T17" fmla="*/ T16 w 3728"/>
                <a:gd name="T18" fmla="+- 0 3574 3574"/>
                <a:gd name="T19" fmla="*/ 3574 h 399"/>
                <a:gd name="T20" fmla="+- 0 9786 6098"/>
                <a:gd name="T21" fmla="*/ T20 w 3728"/>
                <a:gd name="T22" fmla="+- 0 3574 3574"/>
                <a:gd name="T23" fmla="*/ 3574 h 399"/>
                <a:gd name="T24" fmla="+- 0 9801 6098"/>
                <a:gd name="T25" fmla="*/ T24 w 3728"/>
                <a:gd name="T26" fmla="+- 0 3577 3574"/>
                <a:gd name="T27" fmla="*/ 3577 h 399"/>
                <a:gd name="T28" fmla="+- 0 9814 6098"/>
                <a:gd name="T29" fmla="*/ T28 w 3728"/>
                <a:gd name="T30" fmla="+- 0 3585 3574"/>
                <a:gd name="T31" fmla="*/ 3585 h 399"/>
                <a:gd name="T32" fmla="+- 0 9822 6098"/>
                <a:gd name="T33" fmla="*/ T32 w 3728"/>
                <a:gd name="T34" fmla="+- 0 3598 3574"/>
                <a:gd name="T35" fmla="*/ 3598 h 399"/>
                <a:gd name="T36" fmla="+- 0 9826 6098"/>
                <a:gd name="T37" fmla="*/ T36 w 3728"/>
                <a:gd name="T38" fmla="+- 0 3613 3574"/>
                <a:gd name="T39" fmla="*/ 3613 h 399"/>
                <a:gd name="T40" fmla="+- 0 9826 6098"/>
                <a:gd name="T41" fmla="*/ T40 w 3728"/>
                <a:gd name="T42" fmla="+- 0 3932 3574"/>
                <a:gd name="T43" fmla="*/ 3932 h 399"/>
                <a:gd name="T44" fmla="+- 0 9822 6098"/>
                <a:gd name="T45" fmla="*/ T44 w 3728"/>
                <a:gd name="T46" fmla="+- 0 3948 3574"/>
                <a:gd name="T47" fmla="*/ 3948 h 399"/>
                <a:gd name="T48" fmla="+- 0 9814 6098"/>
                <a:gd name="T49" fmla="*/ T48 w 3728"/>
                <a:gd name="T50" fmla="+- 0 3960 3574"/>
                <a:gd name="T51" fmla="*/ 3960 h 399"/>
                <a:gd name="T52" fmla="+- 0 9801 6098"/>
                <a:gd name="T53" fmla="*/ T52 w 3728"/>
                <a:gd name="T54" fmla="+- 0 3969 3574"/>
                <a:gd name="T55" fmla="*/ 3969 h 399"/>
                <a:gd name="T56" fmla="+- 0 9786 6098"/>
                <a:gd name="T57" fmla="*/ T56 w 3728"/>
                <a:gd name="T58" fmla="+- 0 3972 3574"/>
                <a:gd name="T59" fmla="*/ 3972 h 399"/>
                <a:gd name="T60" fmla="+- 0 6138 6098"/>
                <a:gd name="T61" fmla="*/ T60 w 3728"/>
                <a:gd name="T62" fmla="+- 0 3972 3574"/>
                <a:gd name="T63" fmla="*/ 3972 h 399"/>
                <a:gd name="T64" fmla="+- 0 6123 6098"/>
                <a:gd name="T65" fmla="*/ T64 w 3728"/>
                <a:gd name="T66" fmla="+- 0 3969 3574"/>
                <a:gd name="T67" fmla="*/ 3969 h 399"/>
                <a:gd name="T68" fmla="+- 0 6110 6098"/>
                <a:gd name="T69" fmla="*/ T68 w 3728"/>
                <a:gd name="T70" fmla="+- 0 3960 3574"/>
                <a:gd name="T71" fmla="*/ 3960 h 399"/>
                <a:gd name="T72" fmla="+- 0 6102 6098"/>
                <a:gd name="T73" fmla="*/ T72 w 3728"/>
                <a:gd name="T74" fmla="+- 0 3948 3574"/>
                <a:gd name="T75" fmla="*/ 3948 h 399"/>
                <a:gd name="T76" fmla="+- 0 6098 6098"/>
                <a:gd name="T77" fmla="*/ T76 w 3728"/>
                <a:gd name="T78" fmla="+- 0 3932 3574"/>
                <a:gd name="T79" fmla="*/ 3932 h 399"/>
                <a:gd name="T80" fmla="+- 0 6098 6098"/>
                <a:gd name="T81" fmla="*/ T80 w 3728"/>
                <a:gd name="T82" fmla="+- 0 3613 3574"/>
                <a:gd name="T83" fmla="*/ 3613 h 3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728" h="399">
                  <a:moveTo>
                    <a:pt x="0" y="39"/>
                  </a:moveTo>
                  <a:lnTo>
                    <a:pt x="4" y="24"/>
                  </a:lnTo>
                  <a:lnTo>
                    <a:pt x="12" y="11"/>
                  </a:lnTo>
                  <a:lnTo>
                    <a:pt x="25" y="3"/>
                  </a:lnTo>
                  <a:lnTo>
                    <a:pt x="40" y="0"/>
                  </a:lnTo>
                  <a:lnTo>
                    <a:pt x="3688" y="0"/>
                  </a:lnTo>
                  <a:lnTo>
                    <a:pt x="3703" y="3"/>
                  </a:lnTo>
                  <a:lnTo>
                    <a:pt x="3716" y="11"/>
                  </a:lnTo>
                  <a:lnTo>
                    <a:pt x="3724" y="24"/>
                  </a:lnTo>
                  <a:lnTo>
                    <a:pt x="3728" y="39"/>
                  </a:lnTo>
                  <a:lnTo>
                    <a:pt x="3728" y="358"/>
                  </a:lnTo>
                  <a:lnTo>
                    <a:pt x="3724" y="374"/>
                  </a:lnTo>
                  <a:lnTo>
                    <a:pt x="3716" y="386"/>
                  </a:lnTo>
                  <a:lnTo>
                    <a:pt x="3703" y="395"/>
                  </a:lnTo>
                  <a:lnTo>
                    <a:pt x="3688" y="398"/>
                  </a:lnTo>
                  <a:lnTo>
                    <a:pt x="40" y="398"/>
                  </a:lnTo>
                  <a:lnTo>
                    <a:pt x="25" y="395"/>
                  </a:lnTo>
                  <a:lnTo>
                    <a:pt x="12" y="386"/>
                  </a:lnTo>
                  <a:lnTo>
                    <a:pt x="4" y="374"/>
                  </a:lnTo>
                  <a:lnTo>
                    <a:pt x="0" y="358"/>
                  </a:lnTo>
                  <a:lnTo>
                    <a:pt x="0" y="39"/>
                  </a:lnTo>
                  <a:close/>
                </a:path>
              </a:pathLst>
            </a:custGeom>
            <a:noFill/>
            <a:ln w="1219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uk-UA"/>
            </a:p>
          </p:txBody>
        </p:sp>
        <p:cxnSp>
          <p:nvCxnSpPr>
            <p:cNvPr id="48" name="Line 435">
              <a:extLst>
                <a:ext uri="{FF2B5EF4-FFF2-40B4-BE49-F238E27FC236}">
                  <a16:creationId xmlns:a16="http://schemas.microsoft.com/office/drawing/2014/main" id="{1F8CF9AE-5FF6-4FBB-9577-7D64F9D60C05}"/>
                </a:ext>
              </a:extLst>
            </p:cNvPr>
            <p:cNvCxnSpPr>
              <a:cxnSpLocks noChangeShapeType="1"/>
            </p:cNvCxnSpPr>
            <p:nvPr/>
          </p:nvCxnSpPr>
          <p:spPr bwMode="auto">
            <a:xfrm>
              <a:off x="5278" y="3539"/>
              <a:ext cx="819" cy="678"/>
            </a:xfrm>
            <a:prstGeom prst="line">
              <a:avLst/>
            </a:prstGeom>
            <a:noFill/>
            <a:ln w="12700">
              <a:solidFill>
                <a:srgbClr val="528CC1"/>
              </a:solidFill>
              <a:prstDash val="solid"/>
              <a:round/>
              <a:headEnd/>
              <a:tailEnd/>
            </a:ln>
            <a:extLst>
              <a:ext uri="{909E8E84-426E-40DD-AFC4-6F175D3DCCD1}">
                <a14:hiddenFill xmlns:a14="http://schemas.microsoft.com/office/drawing/2010/main">
                  <a:noFill/>
                </a14:hiddenFill>
              </a:ext>
            </a:extLst>
          </p:spPr>
        </p:cxnSp>
        <p:sp>
          <p:nvSpPr>
            <p:cNvPr id="49" name="Freeform 434">
              <a:extLst>
                <a:ext uri="{FF2B5EF4-FFF2-40B4-BE49-F238E27FC236}">
                  <a16:creationId xmlns:a16="http://schemas.microsoft.com/office/drawing/2014/main" id="{9A3C52A5-9C2F-4287-9DCB-1B00D956589C}"/>
                </a:ext>
              </a:extLst>
            </p:cNvPr>
            <p:cNvSpPr>
              <a:spLocks/>
            </p:cNvSpPr>
            <p:nvPr/>
          </p:nvSpPr>
          <p:spPr bwMode="auto">
            <a:xfrm>
              <a:off x="6098" y="4017"/>
              <a:ext cx="3749" cy="525"/>
            </a:xfrm>
            <a:custGeom>
              <a:avLst/>
              <a:gdLst>
                <a:gd name="T0" fmla="+- 0 9807 6098"/>
                <a:gd name="T1" fmla="*/ T0 w 3749"/>
                <a:gd name="T2" fmla="+- 0 4018 4018"/>
                <a:gd name="T3" fmla="*/ 4018 h 399"/>
                <a:gd name="T4" fmla="+- 0 6138 6098"/>
                <a:gd name="T5" fmla="*/ T4 w 3749"/>
                <a:gd name="T6" fmla="+- 0 4018 4018"/>
                <a:gd name="T7" fmla="*/ 4018 h 399"/>
                <a:gd name="T8" fmla="+- 0 6123 6098"/>
                <a:gd name="T9" fmla="*/ T8 w 3749"/>
                <a:gd name="T10" fmla="+- 0 4021 4018"/>
                <a:gd name="T11" fmla="*/ 4021 h 399"/>
                <a:gd name="T12" fmla="+- 0 6110 6098"/>
                <a:gd name="T13" fmla="*/ T12 w 3749"/>
                <a:gd name="T14" fmla="+- 0 4029 4018"/>
                <a:gd name="T15" fmla="*/ 4029 h 399"/>
                <a:gd name="T16" fmla="+- 0 6102 6098"/>
                <a:gd name="T17" fmla="*/ T16 w 3749"/>
                <a:gd name="T18" fmla="+- 0 4042 4018"/>
                <a:gd name="T19" fmla="*/ 4042 h 399"/>
                <a:gd name="T20" fmla="+- 0 6098 6098"/>
                <a:gd name="T21" fmla="*/ T20 w 3749"/>
                <a:gd name="T22" fmla="+- 0 4057 4018"/>
                <a:gd name="T23" fmla="*/ 4057 h 399"/>
                <a:gd name="T24" fmla="+- 0 6098 6098"/>
                <a:gd name="T25" fmla="*/ T24 w 3749"/>
                <a:gd name="T26" fmla="+- 0 4376 4018"/>
                <a:gd name="T27" fmla="*/ 4376 h 399"/>
                <a:gd name="T28" fmla="+- 0 6102 6098"/>
                <a:gd name="T29" fmla="*/ T28 w 3749"/>
                <a:gd name="T30" fmla="+- 0 4392 4018"/>
                <a:gd name="T31" fmla="*/ 4392 h 399"/>
                <a:gd name="T32" fmla="+- 0 6110 6098"/>
                <a:gd name="T33" fmla="*/ T32 w 3749"/>
                <a:gd name="T34" fmla="+- 0 4404 4018"/>
                <a:gd name="T35" fmla="*/ 4404 h 399"/>
                <a:gd name="T36" fmla="+- 0 6123 6098"/>
                <a:gd name="T37" fmla="*/ T36 w 3749"/>
                <a:gd name="T38" fmla="+- 0 4413 4018"/>
                <a:gd name="T39" fmla="*/ 4413 h 399"/>
                <a:gd name="T40" fmla="+- 0 6138 6098"/>
                <a:gd name="T41" fmla="*/ T40 w 3749"/>
                <a:gd name="T42" fmla="+- 0 4416 4018"/>
                <a:gd name="T43" fmla="*/ 4416 h 399"/>
                <a:gd name="T44" fmla="+- 0 9807 6098"/>
                <a:gd name="T45" fmla="*/ T44 w 3749"/>
                <a:gd name="T46" fmla="+- 0 4416 4018"/>
                <a:gd name="T47" fmla="*/ 4416 h 399"/>
                <a:gd name="T48" fmla="+- 0 9823 6098"/>
                <a:gd name="T49" fmla="*/ T48 w 3749"/>
                <a:gd name="T50" fmla="+- 0 4413 4018"/>
                <a:gd name="T51" fmla="*/ 4413 h 399"/>
                <a:gd name="T52" fmla="+- 0 9836 6098"/>
                <a:gd name="T53" fmla="*/ T52 w 3749"/>
                <a:gd name="T54" fmla="+- 0 4404 4018"/>
                <a:gd name="T55" fmla="*/ 4404 h 399"/>
                <a:gd name="T56" fmla="+- 0 9844 6098"/>
                <a:gd name="T57" fmla="*/ T56 w 3749"/>
                <a:gd name="T58" fmla="+- 0 4392 4018"/>
                <a:gd name="T59" fmla="*/ 4392 h 399"/>
                <a:gd name="T60" fmla="+- 0 9847 6098"/>
                <a:gd name="T61" fmla="*/ T60 w 3749"/>
                <a:gd name="T62" fmla="+- 0 4376 4018"/>
                <a:gd name="T63" fmla="*/ 4376 h 399"/>
                <a:gd name="T64" fmla="+- 0 9847 6098"/>
                <a:gd name="T65" fmla="*/ T64 w 3749"/>
                <a:gd name="T66" fmla="+- 0 4057 4018"/>
                <a:gd name="T67" fmla="*/ 4057 h 399"/>
                <a:gd name="T68" fmla="+- 0 9844 6098"/>
                <a:gd name="T69" fmla="*/ T68 w 3749"/>
                <a:gd name="T70" fmla="+- 0 4042 4018"/>
                <a:gd name="T71" fmla="*/ 4042 h 399"/>
                <a:gd name="T72" fmla="+- 0 9836 6098"/>
                <a:gd name="T73" fmla="*/ T72 w 3749"/>
                <a:gd name="T74" fmla="+- 0 4029 4018"/>
                <a:gd name="T75" fmla="*/ 4029 h 399"/>
                <a:gd name="T76" fmla="+- 0 9823 6098"/>
                <a:gd name="T77" fmla="*/ T76 w 3749"/>
                <a:gd name="T78" fmla="+- 0 4021 4018"/>
                <a:gd name="T79" fmla="*/ 4021 h 399"/>
                <a:gd name="T80" fmla="+- 0 9807 6098"/>
                <a:gd name="T81" fmla="*/ T80 w 3749"/>
                <a:gd name="T82" fmla="+- 0 4018 4018"/>
                <a:gd name="T83" fmla="*/ 4018 h 3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749" h="399">
                  <a:moveTo>
                    <a:pt x="3709" y="0"/>
                  </a:moveTo>
                  <a:lnTo>
                    <a:pt x="40" y="0"/>
                  </a:lnTo>
                  <a:lnTo>
                    <a:pt x="25" y="3"/>
                  </a:lnTo>
                  <a:lnTo>
                    <a:pt x="12" y="11"/>
                  </a:lnTo>
                  <a:lnTo>
                    <a:pt x="4" y="24"/>
                  </a:lnTo>
                  <a:lnTo>
                    <a:pt x="0" y="39"/>
                  </a:lnTo>
                  <a:lnTo>
                    <a:pt x="0" y="358"/>
                  </a:lnTo>
                  <a:lnTo>
                    <a:pt x="4" y="374"/>
                  </a:lnTo>
                  <a:lnTo>
                    <a:pt x="12" y="386"/>
                  </a:lnTo>
                  <a:lnTo>
                    <a:pt x="25" y="395"/>
                  </a:lnTo>
                  <a:lnTo>
                    <a:pt x="40" y="398"/>
                  </a:lnTo>
                  <a:lnTo>
                    <a:pt x="3709" y="398"/>
                  </a:lnTo>
                  <a:lnTo>
                    <a:pt x="3725" y="395"/>
                  </a:lnTo>
                  <a:lnTo>
                    <a:pt x="3738" y="386"/>
                  </a:lnTo>
                  <a:lnTo>
                    <a:pt x="3746" y="374"/>
                  </a:lnTo>
                  <a:lnTo>
                    <a:pt x="3749" y="358"/>
                  </a:lnTo>
                  <a:lnTo>
                    <a:pt x="3749" y="39"/>
                  </a:lnTo>
                  <a:lnTo>
                    <a:pt x="3746" y="24"/>
                  </a:lnTo>
                  <a:lnTo>
                    <a:pt x="3738" y="11"/>
                  </a:lnTo>
                  <a:lnTo>
                    <a:pt x="3725" y="3"/>
                  </a:lnTo>
                  <a:lnTo>
                    <a:pt x="3709" y="0"/>
                  </a:lnTo>
                  <a:close/>
                </a:path>
              </a:pathLst>
            </a:custGeom>
            <a:solidFill>
              <a:srgbClr val="89776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endParaRPr lang="uk-UA" dirty="0"/>
            </a:p>
          </p:txBody>
        </p:sp>
        <p:sp>
          <p:nvSpPr>
            <p:cNvPr id="50" name="Freeform 433">
              <a:extLst>
                <a:ext uri="{FF2B5EF4-FFF2-40B4-BE49-F238E27FC236}">
                  <a16:creationId xmlns:a16="http://schemas.microsoft.com/office/drawing/2014/main" id="{45274145-4B30-4C31-ABDA-F17BA79C1BF9}"/>
                </a:ext>
              </a:extLst>
            </p:cNvPr>
            <p:cNvSpPr>
              <a:spLocks/>
            </p:cNvSpPr>
            <p:nvPr/>
          </p:nvSpPr>
          <p:spPr bwMode="auto">
            <a:xfrm>
              <a:off x="6098" y="4017"/>
              <a:ext cx="3749" cy="525"/>
            </a:xfrm>
            <a:custGeom>
              <a:avLst/>
              <a:gdLst>
                <a:gd name="T0" fmla="+- 0 6098 6098"/>
                <a:gd name="T1" fmla="*/ T0 w 3749"/>
                <a:gd name="T2" fmla="+- 0 4057 4018"/>
                <a:gd name="T3" fmla="*/ 4057 h 399"/>
                <a:gd name="T4" fmla="+- 0 6102 6098"/>
                <a:gd name="T5" fmla="*/ T4 w 3749"/>
                <a:gd name="T6" fmla="+- 0 4042 4018"/>
                <a:gd name="T7" fmla="*/ 4042 h 399"/>
                <a:gd name="T8" fmla="+- 0 6110 6098"/>
                <a:gd name="T9" fmla="*/ T8 w 3749"/>
                <a:gd name="T10" fmla="+- 0 4029 4018"/>
                <a:gd name="T11" fmla="*/ 4029 h 399"/>
                <a:gd name="T12" fmla="+- 0 6123 6098"/>
                <a:gd name="T13" fmla="*/ T12 w 3749"/>
                <a:gd name="T14" fmla="+- 0 4021 4018"/>
                <a:gd name="T15" fmla="*/ 4021 h 399"/>
                <a:gd name="T16" fmla="+- 0 6138 6098"/>
                <a:gd name="T17" fmla="*/ T16 w 3749"/>
                <a:gd name="T18" fmla="+- 0 4018 4018"/>
                <a:gd name="T19" fmla="*/ 4018 h 399"/>
                <a:gd name="T20" fmla="+- 0 9807 6098"/>
                <a:gd name="T21" fmla="*/ T20 w 3749"/>
                <a:gd name="T22" fmla="+- 0 4018 4018"/>
                <a:gd name="T23" fmla="*/ 4018 h 399"/>
                <a:gd name="T24" fmla="+- 0 9823 6098"/>
                <a:gd name="T25" fmla="*/ T24 w 3749"/>
                <a:gd name="T26" fmla="+- 0 4021 4018"/>
                <a:gd name="T27" fmla="*/ 4021 h 399"/>
                <a:gd name="T28" fmla="+- 0 9836 6098"/>
                <a:gd name="T29" fmla="*/ T28 w 3749"/>
                <a:gd name="T30" fmla="+- 0 4029 4018"/>
                <a:gd name="T31" fmla="*/ 4029 h 399"/>
                <a:gd name="T32" fmla="+- 0 9844 6098"/>
                <a:gd name="T33" fmla="*/ T32 w 3749"/>
                <a:gd name="T34" fmla="+- 0 4042 4018"/>
                <a:gd name="T35" fmla="*/ 4042 h 399"/>
                <a:gd name="T36" fmla="+- 0 9847 6098"/>
                <a:gd name="T37" fmla="*/ T36 w 3749"/>
                <a:gd name="T38" fmla="+- 0 4057 4018"/>
                <a:gd name="T39" fmla="*/ 4057 h 399"/>
                <a:gd name="T40" fmla="+- 0 9847 6098"/>
                <a:gd name="T41" fmla="*/ T40 w 3749"/>
                <a:gd name="T42" fmla="+- 0 4376 4018"/>
                <a:gd name="T43" fmla="*/ 4376 h 399"/>
                <a:gd name="T44" fmla="+- 0 9844 6098"/>
                <a:gd name="T45" fmla="*/ T44 w 3749"/>
                <a:gd name="T46" fmla="+- 0 4392 4018"/>
                <a:gd name="T47" fmla="*/ 4392 h 399"/>
                <a:gd name="T48" fmla="+- 0 9836 6098"/>
                <a:gd name="T49" fmla="*/ T48 w 3749"/>
                <a:gd name="T50" fmla="+- 0 4404 4018"/>
                <a:gd name="T51" fmla="*/ 4404 h 399"/>
                <a:gd name="T52" fmla="+- 0 9823 6098"/>
                <a:gd name="T53" fmla="*/ T52 w 3749"/>
                <a:gd name="T54" fmla="+- 0 4413 4018"/>
                <a:gd name="T55" fmla="*/ 4413 h 399"/>
                <a:gd name="T56" fmla="+- 0 9807 6098"/>
                <a:gd name="T57" fmla="*/ T56 w 3749"/>
                <a:gd name="T58" fmla="+- 0 4416 4018"/>
                <a:gd name="T59" fmla="*/ 4416 h 399"/>
                <a:gd name="T60" fmla="+- 0 6138 6098"/>
                <a:gd name="T61" fmla="*/ T60 w 3749"/>
                <a:gd name="T62" fmla="+- 0 4416 4018"/>
                <a:gd name="T63" fmla="*/ 4416 h 399"/>
                <a:gd name="T64" fmla="+- 0 6123 6098"/>
                <a:gd name="T65" fmla="*/ T64 w 3749"/>
                <a:gd name="T66" fmla="+- 0 4413 4018"/>
                <a:gd name="T67" fmla="*/ 4413 h 399"/>
                <a:gd name="T68" fmla="+- 0 6110 6098"/>
                <a:gd name="T69" fmla="*/ T68 w 3749"/>
                <a:gd name="T70" fmla="+- 0 4404 4018"/>
                <a:gd name="T71" fmla="*/ 4404 h 399"/>
                <a:gd name="T72" fmla="+- 0 6102 6098"/>
                <a:gd name="T73" fmla="*/ T72 w 3749"/>
                <a:gd name="T74" fmla="+- 0 4392 4018"/>
                <a:gd name="T75" fmla="*/ 4392 h 399"/>
                <a:gd name="T76" fmla="+- 0 6098 6098"/>
                <a:gd name="T77" fmla="*/ T76 w 3749"/>
                <a:gd name="T78" fmla="+- 0 4376 4018"/>
                <a:gd name="T79" fmla="*/ 4376 h 399"/>
                <a:gd name="T80" fmla="+- 0 6098 6098"/>
                <a:gd name="T81" fmla="*/ T80 w 3749"/>
                <a:gd name="T82" fmla="+- 0 4057 4018"/>
                <a:gd name="T83" fmla="*/ 4057 h 3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749" h="399">
                  <a:moveTo>
                    <a:pt x="0" y="39"/>
                  </a:moveTo>
                  <a:lnTo>
                    <a:pt x="4" y="24"/>
                  </a:lnTo>
                  <a:lnTo>
                    <a:pt x="12" y="11"/>
                  </a:lnTo>
                  <a:lnTo>
                    <a:pt x="25" y="3"/>
                  </a:lnTo>
                  <a:lnTo>
                    <a:pt x="40" y="0"/>
                  </a:lnTo>
                  <a:lnTo>
                    <a:pt x="3709" y="0"/>
                  </a:lnTo>
                  <a:lnTo>
                    <a:pt x="3725" y="3"/>
                  </a:lnTo>
                  <a:lnTo>
                    <a:pt x="3738" y="11"/>
                  </a:lnTo>
                  <a:lnTo>
                    <a:pt x="3746" y="24"/>
                  </a:lnTo>
                  <a:lnTo>
                    <a:pt x="3749" y="39"/>
                  </a:lnTo>
                  <a:lnTo>
                    <a:pt x="3749" y="358"/>
                  </a:lnTo>
                  <a:lnTo>
                    <a:pt x="3746" y="374"/>
                  </a:lnTo>
                  <a:lnTo>
                    <a:pt x="3738" y="386"/>
                  </a:lnTo>
                  <a:lnTo>
                    <a:pt x="3725" y="395"/>
                  </a:lnTo>
                  <a:lnTo>
                    <a:pt x="3709" y="398"/>
                  </a:lnTo>
                  <a:lnTo>
                    <a:pt x="40" y="398"/>
                  </a:lnTo>
                  <a:lnTo>
                    <a:pt x="25" y="395"/>
                  </a:lnTo>
                  <a:lnTo>
                    <a:pt x="12" y="386"/>
                  </a:lnTo>
                  <a:lnTo>
                    <a:pt x="4" y="374"/>
                  </a:lnTo>
                  <a:lnTo>
                    <a:pt x="0" y="358"/>
                  </a:lnTo>
                  <a:lnTo>
                    <a:pt x="0" y="39"/>
                  </a:lnTo>
                  <a:close/>
                </a:path>
              </a:pathLst>
            </a:custGeom>
            <a:noFill/>
            <a:ln w="1219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uk-UA"/>
            </a:p>
          </p:txBody>
        </p:sp>
        <p:cxnSp>
          <p:nvCxnSpPr>
            <p:cNvPr id="51" name="Line 432">
              <a:extLst>
                <a:ext uri="{FF2B5EF4-FFF2-40B4-BE49-F238E27FC236}">
                  <a16:creationId xmlns:a16="http://schemas.microsoft.com/office/drawing/2014/main" id="{66A2D57E-27A4-4294-822A-E6E998BC263E}"/>
                </a:ext>
              </a:extLst>
            </p:cNvPr>
            <p:cNvCxnSpPr>
              <a:cxnSpLocks noChangeShapeType="1"/>
            </p:cNvCxnSpPr>
            <p:nvPr/>
          </p:nvCxnSpPr>
          <p:spPr bwMode="auto">
            <a:xfrm>
              <a:off x="2622" y="4473"/>
              <a:ext cx="425" cy="941"/>
            </a:xfrm>
            <a:prstGeom prst="line">
              <a:avLst/>
            </a:prstGeom>
            <a:noFill/>
            <a:ln w="12700">
              <a:solidFill>
                <a:srgbClr val="477BA9"/>
              </a:solidFill>
              <a:prstDash val="solid"/>
              <a:round/>
              <a:headEnd/>
              <a:tailEnd/>
            </a:ln>
            <a:extLst>
              <a:ext uri="{909E8E84-426E-40DD-AFC4-6F175D3DCCD1}">
                <a14:hiddenFill xmlns:a14="http://schemas.microsoft.com/office/drawing/2010/main">
                  <a:noFill/>
                </a14:hiddenFill>
              </a:ext>
            </a:extLst>
          </p:spPr>
        </p:cxnSp>
        <p:sp>
          <p:nvSpPr>
            <p:cNvPr id="52" name="Freeform 431">
              <a:extLst>
                <a:ext uri="{FF2B5EF4-FFF2-40B4-BE49-F238E27FC236}">
                  <a16:creationId xmlns:a16="http://schemas.microsoft.com/office/drawing/2014/main" id="{FE63E41E-1474-41E3-92B2-6C7D3DFCA4F3}"/>
                </a:ext>
              </a:extLst>
            </p:cNvPr>
            <p:cNvSpPr>
              <a:spLocks/>
            </p:cNvSpPr>
            <p:nvPr/>
          </p:nvSpPr>
          <p:spPr bwMode="auto">
            <a:xfrm>
              <a:off x="3048" y="5092"/>
              <a:ext cx="2235" cy="641"/>
            </a:xfrm>
            <a:custGeom>
              <a:avLst/>
              <a:gdLst>
                <a:gd name="T0" fmla="+- 0 5218 3048"/>
                <a:gd name="T1" fmla="*/ T0 w 2235"/>
                <a:gd name="T2" fmla="+- 0 5093 5093"/>
                <a:gd name="T3" fmla="*/ 5093 h 641"/>
                <a:gd name="T4" fmla="+- 0 3112 3048"/>
                <a:gd name="T5" fmla="*/ T4 w 2235"/>
                <a:gd name="T6" fmla="+- 0 5093 5093"/>
                <a:gd name="T7" fmla="*/ 5093 h 641"/>
                <a:gd name="T8" fmla="+- 0 3087 3048"/>
                <a:gd name="T9" fmla="*/ T8 w 2235"/>
                <a:gd name="T10" fmla="+- 0 5098 5093"/>
                <a:gd name="T11" fmla="*/ 5098 h 641"/>
                <a:gd name="T12" fmla="+- 0 3067 3048"/>
                <a:gd name="T13" fmla="*/ T12 w 2235"/>
                <a:gd name="T14" fmla="+- 0 5112 5093"/>
                <a:gd name="T15" fmla="*/ 5112 h 641"/>
                <a:gd name="T16" fmla="+- 0 3053 3048"/>
                <a:gd name="T17" fmla="*/ T16 w 2235"/>
                <a:gd name="T18" fmla="+- 0 5132 5093"/>
                <a:gd name="T19" fmla="*/ 5132 h 641"/>
                <a:gd name="T20" fmla="+- 0 3048 3048"/>
                <a:gd name="T21" fmla="*/ T20 w 2235"/>
                <a:gd name="T22" fmla="+- 0 5157 5093"/>
                <a:gd name="T23" fmla="*/ 5157 h 641"/>
                <a:gd name="T24" fmla="+- 0 3048 3048"/>
                <a:gd name="T25" fmla="*/ T24 w 2235"/>
                <a:gd name="T26" fmla="+- 0 5670 5093"/>
                <a:gd name="T27" fmla="*/ 5670 h 641"/>
                <a:gd name="T28" fmla="+- 0 3053 3048"/>
                <a:gd name="T29" fmla="*/ T28 w 2235"/>
                <a:gd name="T30" fmla="+- 0 5694 5093"/>
                <a:gd name="T31" fmla="*/ 5694 h 641"/>
                <a:gd name="T32" fmla="+- 0 3067 3048"/>
                <a:gd name="T33" fmla="*/ T32 w 2235"/>
                <a:gd name="T34" fmla="+- 0 5715 5093"/>
                <a:gd name="T35" fmla="*/ 5715 h 641"/>
                <a:gd name="T36" fmla="+- 0 3087 3048"/>
                <a:gd name="T37" fmla="*/ T36 w 2235"/>
                <a:gd name="T38" fmla="+- 0 5729 5093"/>
                <a:gd name="T39" fmla="*/ 5729 h 641"/>
                <a:gd name="T40" fmla="+- 0 3112 3048"/>
                <a:gd name="T41" fmla="*/ T40 w 2235"/>
                <a:gd name="T42" fmla="+- 0 5734 5093"/>
                <a:gd name="T43" fmla="*/ 5734 h 641"/>
                <a:gd name="T44" fmla="+- 0 5218 3048"/>
                <a:gd name="T45" fmla="*/ T44 w 2235"/>
                <a:gd name="T46" fmla="+- 0 5734 5093"/>
                <a:gd name="T47" fmla="*/ 5734 h 641"/>
                <a:gd name="T48" fmla="+- 0 5243 3048"/>
                <a:gd name="T49" fmla="*/ T48 w 2235"/>
                <a:gd name="T50" fmla="+- 0 5729 5093"/>
                <a:gd name="T51" fmla="*/ 5729 h 641"/>
                <a:gd name="T52" fmla="+- 0 5264 3048"/>
                <a:gd name="T53" fmla="*/ T52 w 2235"/>
                <a:gd name="T54" fmla="+- 0 5715 5093"/>
                <a:gd name="T55" fmla="*/ 5715 h 641"/>
                <a:gd name="T56" fmla="+- 0 5277 3048"/>
                <a:gd name="T57" fmla="*/ T56 w 2235"/>
                <a:gd name="T58" fmla="+- 0 5694 5093"/>
                <a:gd name="T59" fmla="*/ 5694 h 641"/>
                <a:gd name="T60" fmla="+- 0 5282 3048"/>
                <a:gd name="T61" fmla="*/ T60 w 2235"/>
                <a:gd name="T62" fmla="+- 0 5670 5093"/>
                <a:gd name="T63" fmla="*/ 5670 h 641"/>
                <a:gd name="T64" fmla="+- 0 5282 3048"/>
                <a:gd name="T65" fmla="*/ T64 w 2235"/>
                <a:gd name="T66" fmla="+- 0 5157 5093"/>
                <a:gd name="T67" fmla="*/ 5157 h 641"/>
                <a:gd name="T68" fmla="+- 0 5277 3048"/>
                <a:gd name="T69" fmla="*/ T68 w 2235"/>
                <a:gd name="T70" fmla="+- 0 5132 5093"/>
                <a:gd name="T71" fmla="*/ 5132 h 641"/>
                <a:gd name="T72" fmla="+- 0 5264 3048"/>
                <a:gd name="T73" fmla="*/ T72 w 2235"/>
                <a:gd name="T74" fmla="+- 0 5112 5093"/>
                <a:gd name="T75" fmla="*/ 5112 h 641"/>
                <a:gd name="T76" fmla="+- 0 5243 3048"/>
                <a:gd name="T77" fmla="*/ T76 w 2235"/>
                <a:gd name="T78" fmla="+- 0 5098 5093"/>
                <a:gd name="T79" fmla="*/ 5098 h 641"/>
                <a:gd name="T80" fmla="+- 0 5218 3048"/>
                <a:gd name="T81" fmla="*/ T80 w 2235"/>
                <a:gd name="T82" fmla="+- 0 5093 5093"/>
                <a:gd name="T83" fmla="*/ 5093 h 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235" h="641">
                  <a:moveTo>
                    <a:pt x="2170" y="0"/>
                  </a:moveTo>
                  <a:lnTo>
                    <a:pt x="64" y="0"/>
                  </a:lnTo>
                  <a:lnTo>
                    <a:pt x="39" y="5"/>
                  </a:lnTo>
                  <a:lnTo>
                    <a:pt x="19" y="19"/>
                  </a:lnTo>
                  <a:lnTo>
                    <a:pt x="5" y="39"/>
                  </a:lnTo>
                  <a:lnTo>
                    <a:pt x="0" y="64"/>
                  </a:lnTo>
                  <a:lnTo>
                    <a:pt x="0" y="577"/>
                  </a:lnTo>
                  <a:lnTo>
                    <a:pt x="5" y="601"/>
                  </a:lnTo>
                  <a:lnTo>
                    <a:pt x="19" y="622"/>
                  </a:lnTo>
                  <a:lnTo>
                    <a:pt x="39" y="636"/>
                  </a:lnTo>
                  <a:lnTo>
                    <a:pt x="64" y="641"/>
                  </a:lnTo>
                  <a:lnTo>
                    <a:pt x="2170" y="641"/>
                  </a:lnTo>
                  <a:lnTo>
                    <a:pt x="2195" y="636"/>
                  </a:lnTo>
                  <a:lnTo>
                    <a:pt x="2216" y="622"/>
                  </a:lnTo>
                  <a:lnTo>
                    <a:pt x="2229" y="601"/>
                  </a:lnTo>
                  <a:lnTo>
                    <a:pt x="2234" y="577"/>
                  </a:lnTo>
                  <a:lnTo>
                    <a:pt x="2234" y="64"/>
                  </a:lnTo>
                  <a:lnTo>
                    <a:pt x="2229" y="39"/>
                  </a:lnTo>
                  <a:lnTo>
                    <a:pt x="2216" y="19"/>
                  </a:lnTo>
                  <a:lnTo>
                    <a:pt x="2195" y="5"/>
                  </a:lnTo>
                  <a:lnTo>
                    <a:pt x="2170" y="0"/>
                  </a:lnTo>
                  <a:close/>
                </a:path>
              </a:pathLst>
            </a:custGeom>
            <a:solidFill>
              <a:srgbClr val="F4A04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53" name="Freeform 430">
              <a:extLst>
                <a:ext uri="{FF2B5EF4-FFF2-40B4-BE49-F238E27FC236}">
                  <a16:creationId xmlns:a16="http://schemas.microsoft.com/office/drawing/2014/main" id="{D6199D35-FCA8-47CC-8327-83A064457EBF}"/>
                </a:ext>
              </a:extLst>
            </p:cNvPr>
            <p:cNvSpPr>
              <a:spLocks/>
            </p:cNvSpPr>
            <p:nvPr/>
          </p:nvSpPr>
          <p:spPr bwMode="auto">
            <a:xfrm>
              <a:off x="3048" y="5092"/>
              <a:ext cx="2235" cy="641"/>
            </a:xfrm>
            <a:custGeom>
              <a:avLst/>
              <a:gdLst>
                <a:gd name="T0" fmla="+- 0 3048 3048"/>
                <a:gd name="T1" fmla="*/ T0 w 2235"/>
                <a:gd name="T2" fmla="+- 0 5157 5093"/>
                <a:gd name="T3" fmla="*/ 5157 h 641"/>
                <a:gd name="T4" fmla="+- 0 3053 3048"/>
                <a:gd name="T5" fmla="*/ T4 w 2235"/>
                <a:gd name="T6" fmla="+- 0 5132 5093"/>
                <a:gd name="T7" fmla="*/ 5132 h 641"/>
                <a:gd name="T8" fmla="+- 0 3067 3048"/>
                <a:gd name="T9" fmla="*/ T8 w 2235"/>
                <a:gd name="T10" fmla="+- 0 5112 5093"/>
                <a:gd name="T11" fmla="*/ 5112 h 641"/>
                <a:gd name="T12" fmla="+- 0 3087 3048"/>
                <a:gd name="T13" fmla="*/ T12 w 2235"/>
                <a:gd name="T14" fmla="+- 0 5098 5093"/>
                <a:gd name="T15" fmla="*/ 5098 h 641"/>
                <a:gd name="T16" fmla="+- 0 3112 3048"/>
                <a:gd name="T17" fmla="*/ T16 w 2235"/>
                <a:gd name="T18" fmla="+- 0 5093 5093"/>
                <a:gd name="T19" fmla="*/ 5093 h 641"/>
                <a:gd name="T20" fmla="+- 0 5218 3048"/>
                <a:gd name="T21" fmla="*/ T20 w 2235"/>
                <a:gd name="T22" fmla="+- 0 5093 5093"/>
                <a:gd name="T23" fmla="*/ 5093 h 641"/>
                <a:gd name="T24" fmla="+- 0 5243 3048"/>
                <a:gd name="T25" fmla="*/ T24 w 2235"/>
                <a:gd name="T26" fmla="+- 0 5098 5093"/>
                <a:gd name="T27" fmla="*/ 5098 h 641"/>
                <a:gd name="T28" fmla="+- 0 5264 3048"/>
                <a:gd name="T29" fmla="*/ T28 w 2235"/>
                <a:gd name="T30" fmla="+- 0 5112 5093"/>
                <a:gd name="T31" fmla="*/ 5112 h 641"/>
                <a:gd name="T32" fmla="+- 0 5277 3048"/>
                <a:gd name="T33" fmla="*/ T32 w 2235"/>
                <a:gd name="T34" fmla="+- 0 5132 5093"/>
                <a:gd name="T35" fmla="*/ 5132 h 641"/>
                <a:gd name="T36" fmla="+- 0 5282 3048"/>
                <a:gd name="T37" fmla="*/ T36 w 2235"/>
                <a:gd name="T38" fmla="+- 0 5157 5093"/>
                <a:gd name="T39" fmla="*/ 5157 h 641"/>
                <a:gd name="T40" fmla="+- 0 5282 3048"/>
                <a:gd name="T41" fmla="*/ T40 w 2235"/>
                <a:gd name="T42" fmla="+- 0 5670 5093"/>
                <a:gd name="T43" fmla="*/ 5670 h 641"/>
                <a:gd name="T44" fmla="+- 0 5277 3048"/>
                <a:gd name="T45" fmla="*/ T44 w 2235"/>
                <a:gd name="T46" fmla="+- 0 5694 5093"/>
                <a:gd name="T47" fmla="*/ 5694 h 641"/>
                <a:gd name="T48" fmla="+- 0 5264 3048"/>
                <a:gd name="T49" fmla="*/ T48 w 2235"/>
                <a:gd name="T50" fmla="+- 0 5715 5093"/>
                <a:gd name="T51" fmla="*/ 5715 h 641"/>
                <a:gd name="T52" fmla="+- 0 5243 3048"/>
                <a:gd name="T53" fmla="*/ T52 w 2235"/>
                <a:gd name="T54" fmla="+- 0 5729 5093"/>
                <a:gd name="T55" fmla="*/ 5729 h 641"/>
                <a:gd name="T56" fmla="+- 0 5218 3048"/>
                <a:gd name="T57" fmla="*/ T56 w 2235"/>
                <a:gd name="T58" fmla="+- 0 5734 5093"/>
                <a:gd name="T59" fmla="*/ 5734 h 641"/>
                <a:gd name="T60" fmla="+- 0 3112 3048"/>
                <a:gd name="T61" fmla="*/ T60 w 2235"/>
                <a:gd name="T62" fmla="+- 0 5734 5093"/>
                <a:gd name="T63" fmla="*/ 5734 h 641"/>
                <a:gd name="T64" fmla="+- 0 3087 3048"/>
                <a:gd name="T65" fmla="*/ T64 w 2235"/>
                <a:gd name="T66" fmla="+- 0 5729 5093"/>
                <a:gd name="T67" fmla="*/ 5729 h 641"/>
                <a:gd name="T68" fmla="+- 0 3067 3048"/>
                <a:gd name="T69" fmla="*/ T68 w 2235"/>
                <a:gd name="T70" fmla="+- 0 5715 5093"/>
                <a:gd name="T71" fmla="*/ 5715 h 641"/>
                <a:gd name="T72" fmla="+- 0 3053 3048"/>
                <a:gd name="T73" fmla="*/ T72 w 2235"/>
                <a:gd name="T74" fmla="+- 0 5694 5093"/>
                <a:gd name="T75" fmla="*/ 5694 h 641"/>
                <a:gd name="T76" fmla="+- 0 3048 3048"/>
                <a:gd name="T77" fmla="*/ T76 w 2235"/>
                <a:gd name="T78" fmla="+- 0 5670 5093"/>
                <a:gd name="T79" fmla="*/ 5670 h 641"/>
                <a:gd name="T80" fmla="+- 0 3048 3048"/>
                <a:gd name="T81" fmla="*/ T80 w 2235"/>
                <a:gd name="T82" fmla="+- 0 5157 5093"/>
                <a:gd name="T83" fmla="*/ 5157 h 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235" h="641">
                  <a:moveTo>
                    <a:pt x="0" y="64"/>
                  </a:moveTo>
                  <a:lnTo>
                    <a:pt x="5" y="39"/>
                  </a:lnTo>
                  <a:lnTo>
                    <a:pt x="19" y="19"/>
                  </a:lnTo>
                  <a:lnTo>
                    <a:pt x="39" y="5"/>
                  </a:lnTo>
                  <a:lnTo>
                    <a:pt x="64" y="0"/>
                  </a:lnTo>
                  <a:lnTo>
                    <a:pt x="2170" y="0"/>
                  </a:lnTo>
                  <a:lnTo>
                    <a:pt x="2195" y="5"/>
                  </a:lnTo>
                  <a:lnTo>
                    <a:pt x="2216" y="19"/>
                  </a:lnTo>
                  <a:lnTo>
                    <a:pt x="2229" y="39"/>
                  </a:lnTo>
                  <a:lnTo>
                    <a:pt x="2234" y="64"/>
                  </a:lnTo>
                  <a:lnTo>
                    <a:pt x="2234" y="577"/>
                  </a:lnTo>
                  <a:lnTo>
                    <a:pt x="2229" y="601"/>
                  </a:lnTo>
                  <a:lnTo>
                    <a:pt x="2216" y="622"/>
                  </a:lnTo>
                  <a:lnTo>
                    <a:pt x="2195" y="636"/>
                  </a:lnTo>
                  <a:lnTo>
                    <a:pt x="2170" y="641"/>
                  </a:lnTo>
                  <a:lnTo>
                    <a:pt x="64" y="641"/>
                  </a:lnTo>
                  <a:lnTo>
                    <a:pt x="39" y="636"/>
                  </a:lnTo>
                  <a:lnTo>
                    <a:pt x="19" y="622"/>
                  </a:lnTo>
                  <a:lnTo>
                    <a:pt x="5" y="601"/>
                  </a:lnTo>
                  <a:lnTo>
                    <a:pt x="0" y="577"/>
                  </a:lnTo>
                  <a:lnTo>
                    <a:pt x="0" y="64"/>
                  </a:lnTo>
                  <a:close/>
                </a:path>
              </a:pathLst>
            </a:custGeom>
            <a:noFill/>
            <a:ln w="1219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uk-UA"/>
            </a:p>
          </p:txBody>
        </p:sp>
        <p:cxnSp>
          <p:nvCxnSpPr>
            <p:cNvPr id="54" name="Line 429">
              <a:extLst>
                <a:ext uri="{FF2B5EF4-FFF2-40B4-BE49-F238E27FC236}">
                  <a16:creationId xmlns:a16="http://schemas.microsoft.com/office/drawing/2014/main" id="{ECA216F0-63ED-43EC-B9B3-8C5CF28F3E39}"/>
                </a:ext>
              </a:extLst>
            </p:cNvPr>
            <p:cNvCxnSpPr>
              <a:cxnSpLocks noChangeShapeType="1"/>
            </p:cNvCxnSpPr>
            <p:nvPr/>
          </p:nvCxnSpPr>
          <p:spPr bwMode="auto">
            <a:xfrm>
              <a:off x="5283" y="5414"/>
              <a:ext cx="814" cy="0"/>
            </a:xfrm>
            <a:prstGeom prst="line">
              <a:avLst/>
            </a:prstGeom>
            <a:noFill/>
            <a:ln w="12700">
              <a:solidFill>
                <a:srgbClr val="528CC1"/>
              </a:solidFill>
              <a:prstDash val="solid"/>
              <a:round/>
              <a:headEnd/>
              <a:tailEnd/>
            </a:ln>
            <a:extLst>
              <a:ext uri="{909E8E84-426E-40DD-AFC4-6F175D3DCCD1}">
                <a14:hiddenFill xmlns:a14="http://schemas.microsoft.com/office/drawing/2010/main">
                  <a:noFill/>
                </a14:hiddenFill>
              </a:ext>
            </a:extLst>
          </p:spPr>
        </p:cxnSp>
        <p:sp>
          <p:nvSpPr>
            <p:cNvPr id="55" name="Freeform 428">
              <a:extLst>
                <a:ext uri="{FF2B5EF4-FFF2-40B4-BE49-F238E27FC236}">
                  <a16:creationId xmlns:a16="http://schemas.microsoft.com/office/drawing/2014/main" id="{426BF022-5F40-4E58-A0B9-BFE0097D56FE}"/>
                </a:ext>
              </a:extLst>
            </p:cNvPr>
            <p:cNvSpPr>
              <a:spLocks/>
            </p:cNvSpPr>
            <p:nvPr/>
          </p:nvSpPr>
          <p:spPr bwMode="auto">
            <a:xfrm>
              <a:off x="6098" y="4682"/>
              <a:ext cx="3728" cy="418"/>
            </a:xfrm>
            <a:custGeom>
              <a:avLst/>
              <a:gdLst>
                <a:gd name="T0" fmla="+- 0 9784 6098"/>
                <a:gd name="T1" fmla="*/ T0 w 3728"/>
                <a:gd name="T2" fmla="+- 0 4682 4682"/>
                <a:gd name="T3" fmla="*/ 4682 h 418"/>
                <a:gd name="T4" fmla="+- 0 6140 6098"/>
                <a:gd name="T5" fmla="*/ T4 w 3728"/>
                <a:gd name="T6" fmla="+- 0 4682 4682"/>
                <a:gd name="T7" fmla="*/ 4682 h 418"/>
                <a:gd name="T8" fmla="+- 0 6124 6098"/>
                <a:gd name="T9" fmla="*/ T8 w 3728"/>
                <a:gd name="T10" fmla="+- 0 4686 4682"/>
                <a:gd name="T11" fmla="*/ 4686 h 418"/>
                <a:gd name="T12" fmla="+- 0 6111 6098"/>
                <a:gd name="T13" fmla="*/ T12 w 3728"/>
                <a:gd name="T14" fmla="+- 0 4695 4682"/>
                <a:gd name="T15" fmla="*/ 4695 h 418"/>
                <a:gd name="T16" fmla="+- 0 6102 6098"/>
                <a:gd name="T17" fmla="*/ T16 w 3728"/>
                <a:gd name="T18" fmla="+- 0 4708 4682"/>
                <a:gd name="T19" fmla="*/ 4708 h 418"/>
                <a:gd name="T20" fmla="+- 0 6098 6098"/>
                <a:gd name="T21" fmla="*/ T20 w 3728"/>
                <a:gd name="T22" fmla="+- 0 4724 4682"/>
                <a:gd name="T23" fmla="*/ 4724 h 418"/>
                <a:gd name="T24" fmla="+- 0 6098 6098"/>
                <a:gd name="T25" fmla="*/ T24 w 3728"/>
                <a:gd name="T26" fmla="+- 0 5058 4682"/>
                <a:gd name="T27" fmla="*/ 5058 h 418"/>
                <a:gd name="T28" fmla="+- 0 6102 6098"/>
                <a:gd name="T29" fmla="*/ T28 w 3728"/>
                <a:gd name="T30" fmla="+- 0 5074 4682"/>
                <a:gd name="T31" fmla="*/ 5074 h 418"/>
                <a:gd name="T32" fmla="+- 0 6111 6098"/>
                <a:gd name="T33" fmla="*/ T32 w 3728"/>
                <a:gd name="T34" fmla="+- 0 5088 4682"/>
                <a:gd name="T35" fmla="*/ 5088 h 418"/>
                <a:gd name="T36" fmla="+- 0 6124 6098"/>
                <a:gd name="T37" fmla="*/ T36 w 3728"/>
                <a:gd name="T38" fmla="+- 0 5097 4682"/>
                <a:gd name="T39" fmla="*/ 5097 h 418"/>
                <a:gd name="T40" fmla="+- 0 6140 6098"/>
                <a:gd name="T41" fmla="*/ T40 w 3728"/>
                <a:gd name="T42" fmla="+- 0 5100 4682"/>
                <a:gd name="T43" fmla="*/ 5100 h 418"/>
                <a:gd name="T44" fmla="+- 0 9784 6098"/>
                <a:gd name="T45" fmla="*/ T44 w 3728"/>
                <a:gd name="T46" fmla="+- 0 5100 4682"/>
                <a:gd name="T47" fmla="*/ 5100 h 418"/>
                <a:gd name="T48" fmla="+- 0 9800 6098"/>
                <a:gd name="T49" fmla="*/ T48 w 3728"/>
                <a:gd name="T50" fmla="+- 0 5097 4682"/>
                <a:gd name="T51" fmla="*/ 5097 h 418"/>
                <a:gd name="T52" fmla="+- 0 9813 6098"/>
                <a:gd name="T53" fmla="*/ T52 w 3728"/>
                <a:gd name="T54" fmla="+- 0 5088 4682"/>
                <a:gd name="T55" fmla="*/ 5088 h 418"/>
                <a:gd name="T56" fmla="+- 0 9822 6098"/>
                <a:gd name="T57" fmla="*/ T56 w 3728"/>
                <a:gd name="T58" fmla="+- 0 5074 4682"/>
                <a:gd name="T59" fmla="*/ 5074 h 418"/>
                <a:gd name="T60" fmla="+- 0 9826 6098"/>
                <a:gd name="T61" fmla="*/ T60 w 3728"/>
                <a:gd name="T62" fmla="+- 0 5058 4682"/>
                <a:gd name="T63" fmla="*/ 5058 h 418"/>
                <a:gd name="T64" fmla="+- 0 9826 6098"/>
                <a:gd name="T65" fmla="*/ T64 w 3728"/>
                <a:gd name="T66" fmla="+- 0 4724 4682"/>
                <a:gd name="T67" fmla="*/ 4724 h 418"/>
                <a:gd name="T68" fmla="+- 0 9822 6098"/>
                <a:gd name="T69" fmla="*/ T68 w 3728"/>
                <a:gd name="T70" fmla="+- 0 4708 4682"/>
                <a:gd name="T71" fmla="*/ 4708 h 418"/>
                <a:gd name="T72" fmla="+- 0 9813 6098"/>
                <a:gd name="T73" fmla="*/ T72 w 3728"/>
                <a:gd name="T74" fmla="+- 0 4695 4682"/>
                <a:gd name="T75" fmla="*/ 4695 h 418"/>
                <a:gd name="T76" fmla="+- 0 9800 6098"/>
                <a:gd name="T77" fmla="*/ T76 w 3728"/>
                <a:gd name="T78" fmla="+- 0 4686 4682"/>
                <a:gd name="T79" fmla="*/ 4686 h 418"/>
                <a:gd name="T80" fmla="+- 0 9784 6098"/>
                <a:gd name="T81" fmla="*/ T80 w 3728"/>
                <a:gd name="T82" fmla="+- 0 4682 4682"/>
                <a:gd name="T83" fmla="*/ 4682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728" h="418">
                  <a:moveTo>
                    <a:pt x="3686" y="0"/>
                  </a:moveTo>
                  <a:lnTo>
                    <a:pt x="42" y="0"/>
                  </a:lnTo>
                  <a:lnTo>
                    <a:pt x="26" y="4"/>
                  </a:lnTo>
                  <a:lnTo>
                    <a:pt x="13" y="13"/>
                  </a:lnTo>
                  <a:lnTo>
                    <a:pt x="4" y="26"/>
                  </a:lnTo>
                  <a:lnTo>
                    <a:pt x="0" y="42"/>
                  </a:lnTo>
                  <a:lnTo>
                    <a:pt x="0" y="376"/>
                  </a:lnTo>
                  <a:lnTo>
                    <a:pt x="4" y="392"/>
                  </a:lnTo>
                  <a:lnTo>
                    <a:pt x="13" y="406"/>
                  </a:lnTo>
                  <a:lnTo>
                    <a:pt x="26" y="415"/>
                  </a:lnTo>
                  <a:lnTo>
                    <a:pt x="42" y="418"/>
                  </a:lnTo>
                  <a:lnTo>
                    <a:pt x="3686" y="418"/>
                  </a:lnTo>
                  <a:lnTo>
                    <a:pt x="3702" y="415"/>
                  </a:lnTo>
                  <a:lnTo>
                    <a:pt x="3715" y="406"/>
                  </a:lnTo>
                  <a:lnTo>
                    <a:pt x="3724" y="392"/>
                  </a:lnTo>
                  <a:lnTo>
                    <a:pt x="3728" y="376"/>
                  </a:lnTo>
                  <a:lnTo>
                    <a:pt x="3728" y="42"/>
                  </a:lnTo>
                  <a:lnTo>
                    <a:pt x="3724" y="26"/>
                  </a:lnTo>
                  <a:lnTo>
                    <a:pt x="3715" y="13"/>
                  </a:lnTo>
                  <a:lnTo>
                    <a:pt x="3702" y="4"/>
                  </a:lnTo>
                  <a:lnTo>
                    <a:pt x="3686" y="0"/>
                  </a:lnTo>
                  <a:close/>
                </a:path>
              </a:pathLst>
            </a:custGeom>
            <a:solidFill>
              <a:srgbClr val="E9609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56" name="Freeform 427">
              <a:extLst>
                <a:ext uri="{FF2B5EF4-FFF2-40B4-BE49-F238E27FC236}">
                  <a16:creationId xmlns:a16="http://schemas.microsoft.com/office/drawing/2014/main" id="{D59789AC-4B44-4E89-8A09-3A4078AEFB09}"/>
                </a:ext>
              </a:extLst>
            </p:cNvPr>
            <p:cNvSpPr>
              <a:spLocks/>
            </p:cNvSpPr>
            <p:nvPr/>
          </p:nvSpPr>
          <p:spPr bwMode="auto">
            <a:xfrm>
              <a:off x="6098" y="4682"/>
              <a:ext cx="3728" cy="418"/>
            </a:xfrm>
            <a:custGeom>
              <a:avLst/>
              <a:gdLst>
                <a:gd name="T0" fmla="+- 0 6098 6098"/>
                <a:gd name="T1" fmla="*/ T0 w 3728"/>
                <a:gd name="T2" fmla="+- 0 4724 4682"/>
                <a:gd name="T3" fmla="*/ 4724 h 418"/>
                <a:gd name="T4" fmla="+- 0 6102 6098"/>
                <a:gd name="T5" fmla="*/ T4 w 3728"/>
                <a:gd name="T6" fmla="+- 0 4708 4682"/>
                <a:gd name="T7" fmla="*/ 4708 h 418"/>
                <a:gd name="T8" fmla="+- 0 6111 6098"/>
                <a:gd name="T9" fmla="*/ T8 w 3728"/>
                <a:gd name="T10" fmla="+- 0 4695 4682"/>
                <a:gd name="T11" fmla="*/ 4695 h 418"/>
                <a:gd name="T12" fmla="+- 0 6124 6098"/>
                <a:gd name="T13" fmla="*/ T12 w 3728"/>
                <a:gd name="T14" fmla="+- 0 4686 4682"/>
                <a:gd name="T15" fmla="*/ 4686 h 418"/>
                <a:gd name="T16" fmla="+- 0 6140 6098"/>
                <a:gd name="T17" fmla="*/ T16 w 3728"/>
                <a:gd name="T18" fmla="+- 0 4682 4682"/>
                <a:gd name="T19" fmla="*/ 4682 h 418"/>
                <a:gd name="T20" fmla="+- 0 9784 6098"/>
                <a:gd name="T21" fmla="*/ T20 w 3728"/>
                <a:gd name="T22" fmla="+- 0 4682 4682"/>
                <a:gd name="T23" fmla="*/ 4682 h 418"/>
                <a:gd name="T24" fmla="+- 0 9800 6098"/>
                <a:gd name="T25" fmla="*/ T24 w 3728"/>
                <a:gd name="T26" fmla="+- 0 4686 4682"/>
                <a:gd name="T27" fmla="*/ 4686 h 418"/>
                <a:gd name="T28" fmla="+- 0 9813 6098"/>
                <a:gd name="T29" fmla="*/ T28 w 3728"/>
                <a:gd name="T30" fmla="+- 0 4695 4682"/>
                <a:gd name="T31" fmla="*/ 4695 h 418"/>
                <a:gd name="T32" fmla="+- 0 9822 6098"/>
                <a:gd name="T33" fmla="*/ T32 w 3728"/>
                <a:gd name="T34" fmla="+- 0 4708 4682"/>
                <a:gd name="T35" fmla="*/ 4708 h 418"/>
                <a:gd name="T36" fmla="+- 0 9826 6098"/>
                <a:gd name="T37" fmla="*/ T36 w 3728"/>
                <a:gd name="T38" fmla="+- 0 4724 4682"/>
                <a:gd name="T39" fmla="*/ 4724 h 418"/>
                <a:gd name="T40" fmla="+- 0 9826 6098"/>
                <a:gd name="T41" fmla="*/ T40 w 3728"/>
                <a:gd name="T42" fmla="+- 0 5058 4682"/>
                <a:gd name="T43" fmla="*/ 5058 h 418"/>
                <a:gd name="T44" fmla="+- 0 9822 6098"/>
                <a:gd name="T45" fmla="*/ T44 w 3728"/>
                <a:gd name="T46" fmla="+- 0 5074 4682"/>
                <a:gd name="T47" fmla="*/ 5074 h 418"/>
                <a:gd name="T48" fmla="+- 0 9813 6098"/>
                <a:gd name="T49" fmla="*/ T48 w 3728"/>
                <a:gd name="T50" fmla="+- 0 5088 4682"/>
                <a:gd name="T51" fmla="*/ 5088 h 418"/>
                <a:gd name="T52" fmla="+- 0 9800 6098"/>
                <a:gd name="T53" fmla="*/ T52 w 3728"/>
                <a:gd name="T54" fmla="+- 0 5097 4682"/>
                <a:gd name="T55" fmla="*/ 5097 h 418"/>
                <a:gd name="T56" fmla="+- 0 9784 6098"/>
                <a:gd name="T57" fmla="*/ T56 w 3728"/>
                <a:gd name="T58" fmla="+- 0 5100 4682"/>
                <a:gd name="T59" fmla="*/ 5100 h 418"/>
                <a:gd name="T60" fmla="+- 0 6140 6098"/>
                <a:gd name="T61" fmla="*/ T60 w 3728"/>
                <a:gd name="T62" fmla="+- 0 5100 4682"/>
                <a:gd name="T63" fmla="*/ 5100 h 418"/>
                <a:gd name="T64" fmla="+- 0 6124 6098"/>
                <a:gd name="T65" fmla="*/ T64 w 3728"/>
                <a:gd name="T66" fmla="+- 0 5097 4682"/>
                <a:gd name="T67" fmla="*/ 5097 h 418"/>
                <a:gd name="T68" fmla="+- 0 6111 6098"/>
                <a:gd name="T69" fmla="*/ T68 w 3728"/>
                <a:gd name="T70" fmla="+- 0 5088 4682"/>
                <a:gd name="T71" fmla="*/ 5088 h 418"/>
                <a:gd name="T72" fmla="+- 0 6102 6098"/>
                <a:gd name="T73" fmla="*/ T72 w 3728"/>
                <a:gd name="T74" fmla="+- 0 5074 4682"/>
                <a:gd name="T75" fmla="*/ 5074 h 418"/>
                <a:gd name="T76" fmla="+- 0 6098 6098"/>
                <a:gd name="T77" fmla="*/ T76 w 3728"/>
                <a:gd name="T78" fmla="+- 0 5058 4682"/>
                <a:gd name="T79" fmla="*/ 5058 h 418"/>
                <a:gd name="T80" fmla="+- 0 6098 6098"/>
                <a:gd name="T81" fmla="*/ T80 w 3728"/>
                <a:gd name="T82" fmla="+- 0 4724 4682"/>
                <a:gd name="T83" fmla="*/ 4724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728" h="418">
                  <a:moveTo>
                    <a:pt x="0" y="42"/>
                  </a:moveTo>
                  <a:lnTo>
                    <a:pt x="4" y="26"/>
                  </a:lnTo>
                  <a:lnTo>
                    <a:pt x="13" y="13"/>
                  </a:lnTo>
                  <a:lnTo>
                    <a:pt x="26" y="4"/>
                  </a:lnTo>
                  <a:lnTo>
                    <a:pt x="42" y="0"/>
                  </a:lnTo>
                  <a:lnTo>
                    <a:pt x="3686" y="0"/>
                  </a:lnTo>
                  <a:lnTo>
                    <a:pt x="3702" y="4"/>
                  </a:lnTo>
                  <a:lnTo>
                    <a:pt x="3715" y="13"/>
                  </a:lnTo>
                  <a:lnTo>
                    <a:pt x="3724" y="26"/>
                  </a:lnTo>
                  <a:lnTo>
                    <a:pt x="3728" y="42"/>
                  </a:lnTo>
                  <a:lnTo>
                    <a:pt x="3728" y="376"/>
                  </a:lnTo>
                  <a:lnTo>
                    <a:pt x="3724" y="392"/>
                  </a:lnTo>
                  <a:lnTo>
                    <a:pt x="3715" y="406"/>
                  </a:lnTo>
                  <a:lnTo>
                    <a:pt x="3702" y="415"/>
                  </a:lnTo>
                  <a:lnTo>
                    <a:pt x="3686" y="418"/>
                  </a:lnTo>
                  <a:lnTo>
                    <a:pt x="42" y="418"/>
                  </a:lnTo>
                  <a:lnTo>
                    <a:pt x="26" y="415"/>
                  </a:lnTo>
                  <a:lnTo>
                    <a:pt x="13" y="406"/>
                  </a:lnTo>
                  <a:lnTo>
                    <a:pt x="4" y="392"/>
                  </a:lnTo>
                  <a:lnTo>
                    <a:pt x="0" y="376"/>
                  </a:lnTo>
                  <a:lnTo>
                    <a:pt x="0" y="42"/>
                  </a:lnTo>
                  <a:close/>
                </a:path>
              </a:pathLst>
            </a:custGeom>
            <a:noFill/>
            <a:ln w="1219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uk-UA"/>
            </a:p>
          </p:txBody>
        </p:sp>
        <p:cxnSp>
          <p:nvCxnSpPr>
            <p:cNvPr id="57" name="Line 426">
              <a:extLst>
                <a:ext uri="{FF2B5EF4-FFF2-40B4-BE49-F238E27FC236}">
                  <a16:creationId xmlns:a16="http://schemas.microsoft.com/office/drawing/2014/main" id="{ECAC854C-738E-418A-B0A6-28773DD036BA}"/>
                </a:ext>
              </a:extLst>
            </p:cNvPr>
            <p:cNvCxnSpPr>
              <a:cxnSpLocks noChangeShapeType="1"/>
            </p:cNvCxnSpPr>
            <p:nvPr/>
          </p:nvCxnSpPr>
          <p:spPr bwMode="auto">
            <a:xfrm>
              <a:off x="5283" y="5414"/>
              <a:ext cx="815" cy="0"/>
            </a:xfrm>
            <a:prstGeom prst="line">
              <a:avLst/>
            </a:prstGeom>
            <a:noFill/>
            <a:ln w="12700">
              <a:solidFill>
                <a:srgbClr val="528CC1"/>
              </a:solidFill>
              <a:prstDash val="solid"/>
              <a:round/>
              <a:headEnd/>
              <a:tailEnd/>
            </a:ln>
            <a:extLst>
              <a:ext uri="{909E8E84-426E-40DD-AFC4-6F175D3DCCD1}">
                <a14:hiddenFill xmlns:a14="http://schemas.microsoft.com/office/drawing/2010/main">
                  <a:noFill/>
                </a14:hiddenFill>
              </a:ext>
            </a:extLst>
          </p:spPr>
        </p:cxnSp>
        <p:sp>
          <p:nvSpPr>
            <p:cNvPr id="58" name="Freeform 425">
              <a:extLst>
                <a:ext uri="{FF2B5EF4-FFF2-40B4-BE49-F238E27FC236}">
                  <a16:creationId xmlns:a16="http://schemas.microsoft.com/office/drawing/2014/main" id="{008DEE8B-8ACF-4019-8DA7-286673242634}"/>
                </a:ext>
              </a:extLst>
            </p:cNvPr>
            <p:cNvSpPr>
              <a:spLocks/>
            </p:cNvSpPr>
            <p:nvPr/>
          </p:nvSpPr>
          <p:spPr bwMode="auto">
            <a:xfrm>
              <a:off x="6098" y="5162"/>
              <a:ext cx="3737" cy="399"/>
            </a:xfrm>
            <a:custGeom>
              <a:avLst/>
              <a:gdLst>
                <a:gd name="T0" fmla="+- 0 9795 6098"/>
                <a:gd name="T1" fmla="*/ T0 w 3737"/>
                <a:gd name="T2" fmla="+- 0 5162 5162"/>
                <a:gd name="T3" fmla="*/ 5162 h 399"/>
                <a:gd name="T4" fmla="+- 0 6138 6098"/>
                <a:gd name="T5" fmla="*/ T4 w 3737"/>
                <a:gd name="T6" fmla="+- 0 5162 5162"/>
                <a:gd name="T7" fmla="*/ 5162 h 399"/>
                <a:gd name="T8" fmla="+- 0 6123 6098"/>
                <a:gd name="T9" fmla="*/ T8 w 3737"/>
                <a:gd name="T10" fmla="+- 0 5166 5162"/>
                <a:gd name="T11" fmla="*/ 5166 h 399"/>
                <a:gd name="T12" fmla="+- 0 6110 6098"/>
                <a:gd name="T13" fmla="*/ T12 w 3737"/>
                <a:gd name="T14" fmla="+- 0 5174 5162"/>
                <a:gd name="T15" fmla="*/ 5174 h 399"/>
                <a:gd name="T16" fmla="+- 0 6102 6098"/>
                <a:gd name="T17" fmla="*/ T16 w 3737"/>
                <a:gd name="T18" fmla="+- 0 5187 5162"/>
                <a:gd name="T19" fmla="*/ 5187 h 399"/>
                <a:gd name="T20" fmla="+- 0 6098 6098"/>
                <a:gd name="T21" fmla="*/ T20 w 3737"/>
                <a:gd name="T22" fmla="+- 0 5202 5162"/>
                <a:gd name="T23" fmla="*/ 5202 h 399"/>
                <a:gd name="T24" fmla="+- 0 6098 6098"/>
                <a:gd name="T25" fmla="*/ T24 w 3737"/>
                <a:gd name="T26" fmla="+- 0 5521 5162"/>
                <a:gd name="T27" fmla="*/ 5521 h 399"/>
                <a:gd name="T28" fmla="+- 0 6102 6098"/>
                <a:gd name="T29" fmla="*/ T28 w 3737"/>
                <a:gd name="T30" fmla="+- 0 5536 5162"/>
                <a:gd name="T31" fmla="*/ 5536 h 399"/>
                <a:gd name="T32" fmla="+- 0 6110 6098"/>
                <a:gd name="T33" fmla="*/ T32 w 3737"/>
                <a:gd name="T34" fmla="+- 0 5549 5162"/>
                <a:gd name="T35" fmla="*/ 5549 h 399"/>
                <a:gd name="T36" fmla="+- 0 6123 6098"/>
                <a:gd name="T37" fmla="*/ T36 w 3737"/>
                <a:gd name="T38" fmla="+- 0 5558 5162"/>
                <a:gd name="T39" fmla="*/ 5558 h 399"/>
                <a:gd name="T40" fmla="+- 0 6138 6098"/>
                <a:gd name="T41" fmla="*/ T40 w 3737"/>
                <a:gd name="T42" fmla="+- 0 5561 5162"/>
                <a:gd name="T43" fmla="*/ 5561 h 399"/>
                <a:gd name="T44" fmla="+- 0 9795 6098"/>
                <a:gd name="T45" fmla="*/ T44 w 3737"/>
                <a:gd name="T46" fmla="+- 0 5561 5162"/>
                <a:gd name="T47" fmla="*/ 5561 h 399"/>
                <a:gd name="T48" fmla="+- 0 9811 6098"/>
                <a:gd name="T49" fmla="*/ T48 w 3737"/>
                <a:gd name="T50" fmla="+- 0 5558 5162"/>
                <a:gd name="T51" fmla="*/ 5558 h 399"/>
                <a:gd name="T52" fmla="+- 0 9824 6098"/>
                <a:gd name="T53" fmla="*/ T52 w 3737"/>
                <a:gd name="T54" fmla="+- 0 5549 5162"/>
                <a:gd name="T55" fmla="*/ 5549 h 399"/>
                <a:gd name="T56" fmla="+- 0 9832 6098"/>
                <a:gd name="T57" fmla="*/ T56 w 3737"/>
                <a:gd name="T58" fmla="+- 0 5536 5162"/>
                <a:gd name="T59" fmla="*/ 5536 h 399"/>
                <a:gd name="T60" fmla="+- 0 9835 6098"/>
                <a:gd name="T61" fmla="*/ T60 w 3737"/>
                <a:gd name="T62" fmla="+- 0 5521 5162"/>
                <a:gd name="T63" fmla="*/ 5521 h 399"/>
                <a:gd name="T64" fmla="+- 0 9835 6098"/>
                <a:gd name="T65" fmla="*/ T64 w 3737"/>
                <a:gd name="T66" fmla="+- 0 5202 5162"/>
                <a:gd name="T67" fmla="*/ 5202 h 399"/>
                <a:gd name="T68" fmla="+- 0 9832 6098"/>
                <a:gd name="T69" fmla="*/ T68 w 3737"/>
                <a:gd name="T70" fmla="+- 0 5187 5162"/>
                <a:gd name="T71" fmla="*/ 5187 h 399"/>
                <a:gd name="T72" fmla="+- 0 9824 6098"/>
                <a:gd name="T73" fmla="*/ T72 w 3737"/>
                <a:gd name="T74" fmla="+- 0 5174 5162"/>
                <a:gd name="T75" fmla="*/ 5174 h 399"/>
                <a:gd name="T76" fmla="+- 0 9811 6098"/>
                <a:gd name="T77" fmla="*/ T76 w 3737"/>
                <a:gd name="T78" fmla="+- 0 5166 5162"/>
                <a:gd name="T79" fmla="*/ 5166 h 399"/>
                <a:gd name="T80" fmla="+- 0 9795 6098"/>
                <a:gd name="T81" fmla="*/ T80 w 3737"/>
                <a:gd name="T82" fmla="+- 0 5162 5162"/>
                <a:gd name="T83" fmla="*/ 5162 h 3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737" h="399">
                  <a:moveTo>
                    <a:pt x="3697" y="0"/>
                  </a:moveTo>
                  <a:lnTo>
                    <a:pt x="40" y="0"/>
                  </a:lnTo>
                  <a:lnTo>
                    <a:pt x="25" y="4"/>
                  </a:lnTo>
                  <a:lnTo>
                    <a:pt x="12" y="12"/>
                  </a:lnTo>
                  <a:lnTo>
                    <a:pt x="4" y="25"/>
                  </a:lnTo>
                  <a:lnTo>
                    <a:pt x="0" y="40"/>
                  </a:lnTo>
                  <a:lnTo>
                    <a:pt x="0" y="359"/>
                  </a:lnTo>
                  <a:lnTo>
                    <a:pt x="4" y="374"/>
                  </a:lnTo>
                  <a:lnTo>
                    <a:pt x="12" y="387"/>
                  </a:lnTo>
                  <a:lnTo>
                    <a:pt x="25" y="396"/>
                  </a:lnTo>
                  <a:lnTo>
                    <a:pt x="40" y="399"/>
                  </a:lnTo>
                  <a:lnTo>
                    <a:pt x="3697" y="399"/>
                  </a:lnTo>
                  <a:lnTo>
                    <a:pt x="3713" y="396"/>
                  </a:lnTo>
                  <a:lnTo>
                    <a:pt x="3726" y="387"/>
                  </a:lnTo>
                  <a:lnTo>
                    <a:pt x="3734" y="374"/>
                  </a:lnTo>
                  <a:lnTo>
                    <a:pt x="3737" y="359"/>
                  </a:lnTo>
                  <a:lnTo>
                    <a:pt x="3737" y="40"/>
                  </a:lnTo>
                  <a:lnTo>
                    <a:pt x="3734" y="25"/>
                  </a:lnTo>
                  <a:lnTo>
                    <a:pt x="3726" y="12"/>
                  </a:lnTo>
                  <a:lnTo>
                    <a:pt x="3713" y="4"/>
                  </a:lnTo>
                  <a:lnTo>
                    <a:pt x="3697" y="0"/>
                  </a:lnTo>
                  <a:close/>
                </a:path>
              </a:pathLst>
            </a:custGeom>
            <a:solidFill>
              <a:srgbClr val="E9609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59" name="Freeform 424">
              <a:extLst>
                <a:ext uri="{FF2B5EF4-FFF2-40B4-BE49-F238E27FC236}">
                  <a16:creationId xmlns:a16="http://schemas.microsoft.com/office/drawing/2014/main" id="{B033430A-0D63-4BE0-8423-7403A8E090C6}"/>
                </a:ext>
              </a:extLst>
            </p:cNvPr>
            <p:cNvSpPr>
              <a:spLocks/>
            </p:cNvSpPr>
            <p:nvPr/>
          </p:nvSpPr>
          <p:spPr bwMode="auto">
            <a:xfrm>
              <a:off x="6098" y="5162"/>
              <a:ext cx="3737" cy="399"/>
            </a:xfrm>
            <a:custGeom>
              <a:avLst/>
              <a:gdLst>
                <a:gd name="T0" fmla="+- 0 6098 6098"/>
                <a:gd name="T1" fmla="*/ T0 w 3737"/>
                <a:gd name="T2" fmla="+- 0 5202 5162"/>
                <a:gd name="T3" fmla="*/ 5202 h 399"/>
                <a:gd name="T4" fmla="+- 0 6102 6098"/>
                <a:gd name="T5" fmla="*/ T4 w 3737"/>
                <a:gd name="T6" fmla="+- 0 5187 5162"/>
                <a:gd name="T7" fmla="*/ 5187 h 399"/>
                <a:gd name="T8" fmla="+- 0 6110 6098"/>
                <a:gd name="T9" fmla="*/ T8 w 3737"/>
                <a:gd name="T10" fmla="+- 0 5174 5162"/>
                <a:gd name="T11" fmla="*/ 5174 h 399"/>
                <a:gd name="T12" fmla="+- 0 6123 6098"/>
                <a:gd name="T13" fmla="*/ T12 w 3737"/>
                <a:gd name="T14" fmla="+- 0 5166 5162"/>
                <a:gd name="T15" fmla="*/ 5166 h 399"/>
                <a:gd name="T16" fmla="+- 0 6138 6098"/>
                <a:gd name="T17" fmla="*/ T16 w 3737"/>
                <a:gd name="T18" fmla="+- 0 5162 5162"/>
                <a:gd name="T19" fmla="*/ 5162 h 399"/>
                <a:gd name="T20" fmla="+- 0 9795 6098"/>
                <a:gd name="T21" fmla="*/ T20 w 3737"/>
                <a:gd name="T22" fmla="+- 0 5162 5162"/>
                <a:gd name="T23" fmla="*/ 5162 h 399"/>
                <a:gd name="T24" fmla="+- 0 9811 6098"/>
                <a:gd name="T25" fmla="*/ T24 w 3737"/>
                <a:gd name="T26" fmla="+- 0 5166 5162"/>
                <a:gd name="T27" fmla="*/ 5166 h 399"/>
                <a:gd name="T28" fmla="+- 0 9824 6098"/>
                <a:gd name="T29" fmla="*/ T28 w 3737"/>
                <a:gd name="T30" fmla="+- 0 5174 5162"/>
                <a:gd name="T31" fmla="*/ 5174 h 399"/>
                <a:gd name="T32" fmla="+- 0 9832 6098"/>
                <a:gd name="T33" fmla="*/ T32 w 3737"/>
                <a:gd name="T34" fmla="+- 0 5187 5162"/>
                <a:gd name="T35" fmla="*/ 5187 h 399"/>
                <a:gd name="T36" fmla="+- 0 9835 6098"/>
                <a:gd name="T37" fmla="*/ T36 w 3737"/>
                <a:gd name="T38" fmla="+- 0 5202 5162"/>
                <a:gd name="T39" fmla="*/ 5202 h 399"/>
                <a:gd name="T40" fmla="+- 0 9835 6098"/>
                <a:gd name="T41" fmla="*/ T40 w 3737"/>
                <a:gd name="T42" fmla="+- 0 5521 5162"/>
                <a:gd name="T43" fmla="*/ 5521 h 399"/>
                <a:gd name="T44" fmla="+- 0 9832 6098"/>
                <a:gd name="T45" fmla="*/ T44 w 3737"/>
                <a:gd name="T46" fmla="+- 0 5536 5162"/>
                <a:gd name="T47" fmla="*/ 5536 h 399"/>
                <a:gd name="T48" fmla="+- 0 9824 6098"/>
                <a:gd name="T49" fmla="*/ T48 w 3737"/>
                <a:gd name="T50" fmla="+- 0 5549 5162"/>
                <a:gd name="T51" fmla="*/ 5549 h 399"/>
                <a:gd name="T52" fmla="+- 0 9811 6098"/>
                <a:gd name="T53" fmla="*/ T52 w 3737"/>
                <a:gd name="T54" fmla="+- 0 5558 5162"/>
                <a:gd name="T55" fmla="*/ 5558 h 399"/>
                <a:gd name="T56" fmla="+- 0 9795 6098"/>
                <a:gd name="T57" fmla="*/ T56 w 3737"/>
                <a:gd name="T58" fmla="+- 0 5561 5162"/>
                <a:gd name="T59" fmla="*/ 5561 h 399"/>
                <a:gd name="T60" fmla="+- 0 6138 6098"/>
                <a:gd name="T61" fmla="*/ T60 w 3737"/>
                <a:gd name="T62" fmla="+- 0 5561 5162"/>
                <a:gd name="T63" fmla="*/ 5561 h 399"/>
                <a:gd name="T64" fmla="+- 0 6123 6098"/>
                <a:gd name="T65" fmla="*/ T64 w 3737"/>
                <a:gd name="T66" fmla="+- 0 5558 5162"/>
                <a:gd name="T67" fmla="*/ 5558 h 399"/>
                <a:gd name="T68" fmla="+- 0 6110 6098"/>
                <a:gd name="T69" fmla="*/ T68 w 3737"/>
                <a:gd name="T70" fmla="+- 0 5549 5162"/>
                <a:gd name="T71" fmla="*/ 5549 h 399"/>
                <a:gd name="T72" fmla="+- 0 6102 6098"/>
                <a:gd name="T73" fmla="*/ T72 w 3737"/>
                <a:gd name="T74" fmla="+- 0 5536 5162"/>
                <a:gd name="T75" fmla="*/ 5536 h 399"/>
                <a:gd name="T76" fmla="+- 0 6098 6098"/>
                <a:gd name="T77" fmla="*/ T76 w 3737"/>
                <a:gd name="T78" fmla="+- 0 5521 5162"/>
                <a:gd name="T79" fmla="*/ 5521 h 399"/>
                <a:gd name="T80" fmla="+- 0 6098 6098"/>
                <a:gd name="T81" fmla="*/ T80 w 3737"/>
                <a:gd name="T82" fmla="+- 0 5202 5162"/>
                <a:gd name="T83" fmla="*/ 5202 h 3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737" h="399">
                  <a:moveTo>
                    <a:pt x="0" y="40"/>
                  </a:moveTo>
                  <a:lnTo>
                    <a:pt x="4" y="25"/>
                  </a:lnTo>
                  <a:lnTo>
                    <a:pt x="12" y="12"/>
                  </a:lnTo>
                  <a:lnTo>
                    <a:pt x="25" y="4"/>
                  </a:lnTo>
                  <a:lnTo>
                    <a:pt x="40" y="0"/>
                  </a:lnTo>
                  <a:lnTo>
                    <a:pt x="3697" y="0"/>
                  </a:lnTo>
                  <a:lnTo>
                    <a:pt x="3713" y="4"/>
                  </a:lnTo>
                  <a:lnTo>
                    <a:pt x="3726" y="12"/>
                  </a:lnTo>
                  <a:lnTo>
                    <a:pt x="3734" y="25"/>
                  </a:lnTo>
                  <a:lnTo>
                    <a:pt x="3737" y="40"/>
                  </a:lnTo>
                  <a:lnTo>
                    <a:pt x="3737" y="359"/>
                  </a:lnTo>
                  <a:lnTo>
                    <a:pt x="3734" y="374"/>
                  </a:lnTo>
                  <a:lnTo>
                    <a:pt x="3726" y="387"/>
                  </a:lnTo>
                  <a:lnTo>
                    <a:pt x="3713" y="396"/>
                  </a:lnTo>
                  <a:lnTo>
                    <a:pt x="3697" y="399"/>
                  </a:lnTo>
                  <a:lnTo>
                    <a:pt x="40" y="399"/>
                  </a:lnTo>
                  <a:lnTo>
                    <a:pt x="25" y="396"/>
                  </a:lnTo>
                  <a:lnTo>
                    <a:pt x="12" y="387"/>
                  </a:lnTo>
                  <a:lnTo>
                    <a:pt x="4" y="374"/>
                  </a:lnTo>
                  <a:lnTo>
                    <a:pt x="0" y="359"/>
                  </a:lnTo>
                  <a:lnTo>
                    <a:pt x="0" y="40"/>
                  </a:lnTo>
                  <a:close/>
                </a:path>
              </a:pathLst>
            </a:custGeom>
            <a:noFill/>
            <a:ln w="1219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uk-UA"/>
            </a:p>
          </p:txBody>
        </p:sp>
        <p:cxnSp>
          <p:nvCxnSpPr>
            <p:cNvPr id="60" name="Line 423">
              <a:extLst>
                <a:ext uri="{FF2B5EF4-FFF2-40B4-BE49-F238E27FC236}">
                  <a16:creationId xmlns:a16="http://schemas.microsoft.com/office/drawing/2014/main" id="{9215D3C9-ABA1-4A14-950C-11A82FD350C9}"/>
                </a:ext>
              </a:extLst>
            </p:cNvPr>
            <p:cNvCxnSpPr>
              <a:cxnSpLocks noChangeShapeType="1"/>
            </p:cNvCxnSpPr>
            <p:nvPr/>
          </p:nvCxnSpPr>
          <p:spPr bwMode="auto">
            <a:xfrm>
              <a:off x="5283" y="5414"/>
              <a:ext cx="822" cy="416"/>
            </a:xfrm>
            <a:prstGeom prst="line">
              <a:avLst/>
            </a:prstGeom>
            <a:noFill/>
            <a:ln w="12700">
              <a:solidFill>
                <a:srgbClr val="528CC1"/>
              </a:solidFill>
              <a:prstDash val="solid"/>
              <a:round/>
              <a:headEnd/>
              <a:tailEnd/>
            </a:ln>
            <a:extLst>
              <a:ext uri="{909E8E84-426E-40DD-AFC4-6F175D3DCCD1}">
                <a14:hiddenFill xmlns:a14="http://schemas.microsoft.com/office/drawing/2010/main">
                  <a:noFill/>
                </a14:hiddenFill>
              </a:ext>
            </a:extLst>
          </p:spPr>
        </p:cxnSp>
        <p:sp>
          <p:nvSpPr>
            <p:cNvPr id="61" name="Freeform 422">
              <a:extLst>
                <a:ext uri="{FF2B5EF4-FFF2-40B4-BE49-F238E27FC236}">
                  <a16:creationId xmlns:a16="http://schemas.microsoft.com/office/drawing/2014/main" id="{36A1E569-5314-4ADC-8F67-DF82C3632C38}"/>
                </a:ext>
              </a:extLst>
            </p:cNvPr>
            <p:cNvSpPr>
              <a:spLocks/>
            </p:cNvSpPr>
            <p:nvPr/>
          </p:nvSpPr>
          <p:spPr bwMode="auto">
            <a:xfrm>
              <a:off x="6105" y="5630"/>
              <a:ext cx="3754" cy="399"/>
            </a:xfrm>
            <a:custGeom>
              <a:avLst/>
              <a:gdLst>
                <a:gd name="T0" fmla="+- 0 9819 6106"/>
                <a:gd name="T1" fmla="*/ T0 w 3754"/>
                <a:gd name="T2" fmla="+- 0 5630 5630"/>
                <a:gd name="T3" fmla="*/ 5630 h 399"/>
                <a:gd name="T4" fmla="+- 0 6145 6106"/>
                <a:gd name="T5" fmla="*/ T4 w 3754"/>
                <a:gd name="T6" fmla="+- 0 5630 5630"/>
                <a:gd name="T7" fmla="*/ 5630 h 399"/>
                <a:gd name="T8" fmla="+- 0 6130 6106"/>
                <a:gd name="T9" fmla="*/ T8 w 3754"/>
                <a:gd name="T10" fmla="+- 0 5634 5630"/>
                <a:gd name="T11" fmla="*/ 5634 h 399"/>
                <a:gd name="T12" fmla="+- 0 6117 6106"/>
                <a:gd name="T13" fmla="*/ T12 w 3754"/>
                <a:gd name="T14" fmla="+- 0 5642 5630"/>
                <a:gd name="T15" fmla="*/ 5642 h 399"/>
                <a:gd name="T16" fmla="+- 0 6109 6106"/>
                <a:gd name="T17" fmla="*/ T16 w 3754"/>
                <a:gd name="T18" fmla="+- 0 5655 5630"/>
                <a:gd name="T19" fmla="*/ 5655 h 399"/>
                <a:gd name="T20" fmla="+- 0 6106 6106"/>
                <a:gd name="T21" fmla="*/ T20 w 3754"/>
                <a:gd name="T22" fmla="+- 0 5670 5630"/>
                <a:gd name="T23" fmla="*/ 5670 h 399"/>
                <a:gd name="T24" fmla="+- 0 6106 6106"/>
                <a:gd name="T25" fmla="*/ T24 w 3754"/>
                <a:gd name="T26" fmla="+- 0 5989 5630"/>
                <a:gd name="T27" fmla="*/ 5989 h 399"/>
                <a:gd name="T28" fmla="+- 0 6109 6106"/>
                <a:gd name="T29" fmla="*/ T28 w 3754"/>
                <a:gd name="T30" fmla="+- 0 6004 5630"/>
                <a:gd name="T31" fmla="*/ 6004 h 399"/>
                <a:gd name="T32" fmla="+- 0 6117 6106"/>
                <a:gd name="T33" fmla="*/ T32 w 3754"/>
                <a:gd name="T34" fmla="+- 0 6017 5630"/>
                <a:gd name="T35" fmla="*/ 6017 h 399"/>
                <a:gd name="T36" fmla="+- 0 6130 6106"/>
                <a:gd name="T37" fmla="*/ T36 w 3754"/>
                <a:gd name="T38" fmla="+- 0 6026 5630"/>
                <a:gd name="T39" fmla="*/ 6026 h 399"/>
                <a:gd name="T40" fmla="+- 0 6145 6106"/>
                <a:gd name="T41" fmla="*/ T40 w 3754"/>
                <a:gd name="T42" fmla="+- 0 6029 5630"/>
                <a:gd name="T43" fmla="*/ 6029 h 399"/>
                <a:gd name="T44" fmla="+- 0 9819 6106"/>
                <a:gd name="T45" fmla="*/ T44 w 3754"/>
                <a:gd name="T46" fmla="+- 0 6029 5630"/>
                <a:gd name="T47" fmla="*/ 6029 h 399"/>
                <a:gd name="T48" fmla="+- 0 9835 6106"/>
                <a:gd name="T49" fmla="*/ T48 w 3754"/>
                <a:gd name="T50" fmla="+- 0 6026 5630"/>
                <a:gd name="T51" fmla="*/ 6026 h 399"/>
                <a:gd name="T52" fmla="+- 0 9848 6106"/>
                <a:gd name="T53" fmla="*/ T52 w 3754"/>
                <a:gd name="T54" fmla="+- 0 6017 5630"/>
                <a:gd name="T55" fmla="*/ 6017 h 399"/>
                <a:gd name="T56" fmla="+- 0 9856 6106"/>
                <a:gd name="T57" fmla="*/ T56 w 3754"/>
                <a:gd name="T58" fmla="+- 0 6004 5630"/>
                <a:gd name="T59" fmla="*/ 6004 h 399"/>
                <a:gd name="T60" fmla="+- 0 9859 6106"/>
                <a:gd name="T61" fmla="*/ T60 w 3754"/>
                <a:gd name="T62" fmla="+- 0 5989 5630"/>
                <a:gd name="T63" fmla="*/ 5989 h 399"/>
                <a:gd name="T64" fmla="+- 0 9859 6106"/>
                <a:gd name="T65" fmla="*/ T64 w 3754"/>
                <a:gd name="T66" fmla="+- 0 5670 5630"/>
                <a:gd name="T67" fmla="*/ 5670 h 399"/>
                <a:gd name="T68" fmla="+- 0 9856 6106"/>
                <a:gd name="T69" fmla="*/ T68 w 3754"/>
                <a:gd name="T70" fmla="+- 0 5655 5630"/>
                <a:gd name="T71" fmla="*/ 5655 h 399"/>
                <a:gd name="T72" fmla="+- 0 9848 6106"/>
                <a:gd name="T73" fmla="*/ T72 w 3754"/>
                <a:gd name="T74" fmla="+- 0 5642 5630"/>
                <a:gd name="T75" fmla="*/ 5642 h 399"/>
                <a:gd name="T76" fmla="+- 0 9835 6106"/>
                <a:gd name="T77" fmla="*/ T76 w 3754"/>
                <a:gd name="T78" fmla="+- 0 5634 5630"/>
                <a:gd name="T79" fmla="*/ 5634 h 399"/>
                <a:gd name="T80" fmla="+- 0 9819 6106"/>
                <a:gd name="T81" fmla="*/ T80 w 3754"/>
                <a:gd name="T82" fmla="+- 0 5630 5630"/>
                <a:gd name="T83" fmla="*/ 5630 h 3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754" h="399">
                  <a:moveTo>
                    <a:pt x="3713" y="0"/>
                  </a:moveTo>
                  <a:lnTo>
                    <a:pt x="39" y="0"/>
                  </a:lnTo>
                  <a:lnTo>
                    <a:pt x="24" y="4"/>
                  </a:lnTo>
                  <a:lnTo>
                    <a:pt x="11" y="12"/>
                  </a:lnTo>
                  <a:lnTo>
                    <a:pt x="3" y="25"/>
                  </a:lnTo>
                  <a:lnTo>
                    <a:pt x="0" y="40"/>
                  </a:lnTo>
                  <a:lnTo>
                    <a:pt x="0" y="359"/>
                  </a:lnTo>
                  <a:lnTo>
                    <a:pt x="3" y="374"/>
                  </a:lnTo>
                  <a:lnTo>
                    <a:pt x="11" y="387"/>
                  </a:lnTo>
                  <a:lnTo>
                    <a:pt x="24" y="396"/>
                  </a:lnTo>
                  <a:lnTo>
                    <a:pt x="39" y="399"/>
                  </a:lnTo>
                  <a:lnTo>
                    <a:pt x="3713" y="399"/>
                  </a:lnTo>
                  <a:lnTo>
                    <a:pt x="3729" y="396"/>
                  </a:lnTo>
                  <a:lnTo>
                    <a:pt x="3742" y="387"/>
                  </a:lnTo>
                  <a:lnTo>
                    <a:pt x="3750" y="374"/>
                  </a:lnTo>
                  <a:lnTo>
                    <a:pt x="3753" y="359"/>
                  </a:lnTo>
                  <a:lnTo>
                    <a:pt x="3753" y="40"/>
                  </a:lnTo>
                  <a:lnTo>
                    <a:pt x="3750" y="25"/>
                  </a:lnTo>
                  <a:lnTo>
                    <a:pt x="3742" y="12"/>
                  </a:lnTo>
                  <a:lnTo>
                    <a:pt x="3729" y="4"/>
                  </a:lnTo>
                  <a:lnTo>
                    <a:pt x="3713" y="0"/>
                  </a:lnTo>
                  <a:close/>
                </a:path>
              </a:pathLst>
            </a:custGeom>
            <a:solidFill>
              <a:srgbClr val="E9609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62" name="Freeform 421">
              <a:extLst>
                <a:ext uri="{FF2B5EF4-FFF2-40B4-BE49-F238E27FC236}">
                  <a16:creationId xmlns:a16="http://schemas.microsoft.com/office/drawing/2014/main" id="{7D92AAB7-502D-4AA1-8C0A-0FD73F431A3A}"/>
                </a:ext>
              </a:extLst>
            </p:cNvPr>
            <p:cNvSpPr>
              <a:spLocks/>
            </p:cNvSpPr>
            <p:nvPr/>
          </p:nvSpPr>
          <p:spPr bwMode="auto">
            <a:xfrm>
              <a:off x="6105" y="5630"/>
              <a:ext cx="3754" cy="399"/>
            </a:xfrm>
            <a:custGeom>
              <a:avLst/>
              <a:gdLst>
                <a:gd name="T0" fmla="+- 0 6106 6106"/>
                <a:gd name="T1" fmla="*/ T0 w 3754"/>
                <a:gd name="T2" fmla="+- 0 5670 5630"/>
                <a:gd name="T3" fmla="*/ 5670 h 399"/>
                <a:gd name="T4" fmla="+- 0 6109 6106"/>
                <a:gd name="T5" fmla="*/ T4 w 3754"/>
                <a:gd name="T6" fmla="+- 0 5655 5630"/>
                <a:gd name="T7" fmla="*/ 5655 h 399"/>
                <a:gd name="T8" fmla="+- 0 6117 6106"/>
                <a:gd name="T9" fmla="*/ T8 w 3754"/>
                <a:gd name="T10" fmla="+- 0 5642 5630"/>
                <a:gd name="T11" fmla="*/ 5642 h 399"/>
                <a:gd name="T12" fmla="+- 0 6130 6106"/>
                <a:gd name="T13" fmla="*/ T12 w 3754"/>
                <a:gd name="T14" fmla="+- 0 5634 5630"/>
                <a:gd name="T15" fmla="*/ 5634 h 399"/>
                <a:gd name="T16" fmla="+- 0 6145 6106"/>
                <a:gd name="T17" fmla="*/ T16 w 3754"/>
                <a:gd name="T18" fmla="+- 0 5630 5630"/>
                <a:gd name="T19" fmla="*/ 5630 h 399"/>
                <a:gd name="T20" fmla="+- 0 9819 6106"/>
                <a:gd name="T21" fmla="*/ T20 w 3754"/>
                <a:gd name="T22" fmla="+- 0 5630 5630"/>
                <a:gd name="T23" fmla="*/ 5630 h 399"/>
                <a:gd name="T24" fmla="+- 0 9835 6106"/>
                <a:gd name="T25" fmla="*/ T24 w 3754"/>
                <a:gd name="T26" fmla="+- 0 5634 5630"/>
                <a:gd name="T27" fmla="*/ 5634 h 399"/>
                <a:gd name="T28" fmla="+- 0 9848 6106"/>
                <a:gd name="T29" fmla="*/ T28 w 3754"/>
                <a:gd name="T30" fmla="+- 0 5642 5630"/>
                <a:gd name="T31" fmla="*/ 5642 h 399"/>
                <a:gd name="T32" fmla="+- 0 9856 6106"/>
                <a:gd name="T33" fmla="*/ T32 w 3754"/>
                <a:gd name="T34" fmla="+- 0 5655 5630"/>
                <a:gd name="T35" fmla="*/ 5655 h 399"/>
                <a:gd name="T36" fmla="+- 0 9859 6106"/>
                <a:gd name="T37" fmla="*/ T36 w 3754"/>
                <a:gd name="T38" fmla="+- 0 5670 5630"/>
                <a:gd name="T39" fmla="*/ 5670 h 399"/>
                <a:gd name="T40" fmla="+- 0 9859 6106"/>
                <a:gd name="T41" fmla="*/ T40 w 3754"/>
                <a:gd name="T42" fmla="+- 0 5989 5630"/>
                <a:gd name="T43" fmla="*/ 5989 h 399"/>
                <a:gd name="T44" fmla="+- 0 9856 6106"/>
                <a:gd name="T45" fmla="*/ T44 w 3754"/>
                <a:gd name="T46" fmla="+- 0 6004 5630"/>
                <a:gd name="T47" fmla="*/ 6004 h 399"/>
                <a:gd name="T48" fmla="+- 0 9848 6106"/>
                <a:gd name="T49" fmla="*/ T48 w 3754"/>
                <a:gd name="T50" fmla="+- 0 6017 5630"/>
                <a:gd name="T51" fmla="*/ 6017 h 399"/>
                <a:gd name="T52" fmla="+- 0 9835 6106"/>
                <a:gd name="T53" fmla="*/ T52 w 3754"/>
                <a:gd name="T54" fmla="+- 0 6026 5630"/>
                <a:gd name="T55" fmla="*/ 6026 h 399"/>
                <a:gd name="T56" fmla="+- 0 9819 6106"/>
                <a:gd name="T57" fmla="*/ T56 w 3754"/>
                <a:gd name="T58" fmla="+- 0 6029 5630"/>
                <a:gd name="T59" fmla="*/ 6029 h 399"/>
                <a:gd name="T60" fmla="+- 0 6145 6106"/>
                <a:gd name="T61" fmla="*/ T60 w 3754"/>
                <a:gd name="T62" fmla="+- 0 6029 5630"/>
                <a:gd name="T63" fmla="*/ 6029 h 399"/>
                <a:gd name="T64" fmla="+- 0 6130 6106"/>
                <a:gd name="T65" fmla="*/ T64 w 3754"/>
                <a:gd name="T66" fmla="+- 0 6026 5630"/>
                <a:gd name="T67" fmla="*/ 6026 h 399"/>
                <a:gd name="T68" fmla="+- 0 6117 6106"/>
                <a:gd name="T69" fmla="*/ T68 w 3754"/>
                <a:gd name="T70" fmla="+- 0 6017 5630"/>
                <a:gd name="T71" fmla="*/ 6017 h 399"/>
                <a:gd name="T72" fmla="+- 0 6109 6106"/>
                <a:gd name="T73" fmla="*/ T72 w 3754"/>
                <a:gd name="T74" fmla="+- 0 6004 5630"/>
                <a:gd name="T75" fmla="*/ 6004 h 399"/>
                <a:gd name="T76" fmla="+- 0 6106 6106"/>
                <a:gd name="T77" fmla="*/ T76 w 3754"/>
                <a:gd name="T78" fmla="+- 0 5989 5630"/>
                <a:gd name="T79" fmla="*/ 5989 h 399"/>
                <a:gd name="T80" fmla="+- 0 6106 6106"/>
                <a:gd name="T81" fmla="*/ T80 w 3754"/>
                <a:gd name="T82" fmla="+- 0 5670 5630"/>
                <a:gd name="T83" fmla="*/ 5670 h 3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754" h="399">
                  <a:moveTo>
                    <a:pt x="0" y="40"/>
                  </a:moveTo>
                  <a:lnTo>
                    <a:pt x="3" y="25"/>
                  </a:lnTo>
                  <a:lnTo>
                    <a:pt x="11" y="12"/>
                  </a:lnTo>
                  <a:lnTo>
                    <a:pt x="24" y="4"/>
                  </a:lnTo>
                  <a:lnTo>
                    <a:pt x="39" y="0"/>
                  </a:lnTo>
                  <a:lnTo>
                    <a:pt x="3713" y="0"/>
                  </a:lnTo>
                  <a:lnTo>
                    <a:pt x="3729" y="4"/>
                  </a:lnTo>
                  <a:lnTo>
                    <a:pt x="3742" y="12"/>
                  </a:lnTo>
                  <a:lnTo>
                    <a:pt x="3750" y="25"/>
                  </a:lnTo>
                  <a:lnTo>
                    <a:pt x="3753" y="40"/>
                  </a:lnTo>
                  <a:lnTo>
                    <a:pt x="3753" y="359"/>
                  </a:lnTo>
                  <a:lnTo>
                    <a:pt x="3750" y="374"/>
                  </a:lnTo>
                  <a:lnTo>
                    <a:pt x="3742" y="387"/>
                  </a:lnTo>
                  <a:lnTo>
                    <a:pt x="3729" y="396"/>
                  </a:lnTo>
                  <a:lnTo>
                    <a:pt x="3713" y="399"/>
                  </a:lnTo>
                  <a:lnTo>
                    <a:pt x="39" y="399"/>
                  </a:lnTo>
                  <a:lnTo>
                    <a:pt x="24" y="396"/>
                  </a:lnTo>
                  <a:lnTo>
                    <a:pt x="11" y="387"/>
                  </a:lnTo>
                  <a:lnTo>
                    <a:pt x="3" y="374"/>
                  </a:lnTo>
                  <a:lnTo>
                    <a:pt x="0" y="359"/>
                  </a:lnTo>
                  <a:lnTo>
                    <a:pt x="0" y="40"/>
                  </a:lnTo>
                  <a:close/>
                </a:path>
              </a:pathLst>
            </a:custGeom>
            <a:noFill/>
            <a:ln w="1219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uk-UA"/>
            </a:p>
          </p:txBody>
        </p:sp>
        <p:sp>
          <p:nvSpPr>
            <p:cNvPr id="63" name="AutoShape 420">
              <a:extLst>
                <a:ext uri="{FF2B5EF4-FFF2-40B4-BE49-F238E27FC236}">
                  <a16:creationId xmlns:a16="http://schemas.microsoft.com/office/drawing/2014/main" id="{A2ADC4EF-9739-4FC7-854B-46360EA88976}"/>
                </a:ext>
              </a:extLst>
            </p:cNvPr>
            <p:cNvSpPr>
              <a:spLocks/>
            </p:cNvSpPr>
            <p:nvPr/>
          </p:nvSpPr>
          <p:spPr bwMode="auto">
            <a:xfrm>
              <a:off x="1376" y="2976"/>
              <a:ext cx="457" cy="610"/>
            </a:xfrm>
            <a:custGeom>
              <a:avLst/>
              <a:gdLst>
                <a:gd name="T0" fmla="+- 0 1446 1377"/>
                <a:gd name="T1" fmla="*/ T0 w 457"/>
                <a:gd name="T2" fmla="+- 0 2977 2977"/>
                <a:gd name="T3" fmla="*/ 2977 h 610"/>
                <a:gd name="T4" fmla="+- 0 1416 1377"/>
                <a:gd name="T5" fmla="*/ T4 w 457"/>
                <a:gd name="T6" fmla="+- 0 2984 2977"/>
                <a:gd name="T7" fmla="*/ 2984 h 610"/>
                <a:gd name="T8" fmla="+- 0 1392 1377"/>
                <a:gd name="T9" fmla="*/ T8 w 457"/>
                <a:gd name="T10" fmla="+- 0 3010 2977"/>
                <a:gd name="T11" fmla="*/ 3010 h 610"/>
                <a:gd name="T12" fmla="+- 0 1377 1377"/>
                <a:gd name="T13" fmla="*/ T12 w 457"/>
                <a:gd name="T14" fmla="+- 0 3057 2977"/>
                <a:gd name="T15" fmla="*/ 3057 h 610"/>
                <a:gd name="T16" fmla="+- 0 1417 1377"/>
                <a:gd name="T17" fmla="*/ T16 w 457"/>
                <a:gd name="T18" fmla="+- 0 3097 2977"/>
                <a:gd name="T19" fmla="*/ 3097 h 610"/>
                <a:gd name="T20" fmla="+- 0 1460 1377"/>
                <a:gd name="T21" fmla="*/ T20 w 457"/>
                <a:gd name="T22" fmla="+- 0 3151 2977"/>
                <a:gd name="T23" fmla="*/ 3151 h 610"/>
                <a:gd name="T24" fmla="+- 0 1503 1377"/>
                <a:gd name="T25" fmla="*/ T24 w 457"/>
                <a:gd name="T26" fmla="+- 0 3217 2977"/>
                <a:gd name="T27" fmla="*/ 3217 h 610"/>
                <a:gd name="T28" fmla="+- 0 1547 1377"/>
                <a:gd name="T29" fmla="*/ T28 w 457"/>
                <a:gd name="T30" fmla="+- 0 3294 2977"/>
                <a:gd name="T31" fmla="*/ 3294 h 610"/>
                <a:gd name="T32" fmla="+- 0 1591 1377"/>
                <a:gd name="T33" fmla="*/ T32 w 457"/>
                <a:gd name="T34" fmla="+- 0 3381 2977"/>
                <a:gd name="T35" fmla="*/ 3381 h 610"/>
                <a:gd name="T36" fmla="+- 0 1633 1377"/>
                <a:gd name="T37" fmla="*/ T36 w 457"/>
                <a:gd name="T38" fmla="+- 0 3477 2977"/>
                <a:gd name="T39" fmla="*/ 3477 h 610"/>
                <a:gd name="T40" fmla="+- 0 1566 1377"/>
                <a:gd name="T41" fmla="*/ T40 w 457"/>
                <a:gd name="T42" fmla="+- 0 3500 2977"/>
                <a:gd name="T43" fmla="*/ 3500 h 610"/>
                <a:gd name="T44" fmla="+- 0 1750 1377"/>
                <a:gd name="T45" fmla="*/ T44 w 457"/>
                <a:gd name="T46" fmla="+- 0 3586 2977"/>
                <a:gd name="T47" fmla="*/ 3586 h 610"/>
                <a:gd name="T48" fmla="+- 0 1823 1377"/>
                <a:gd name="T49" fmla="*/ T48 w 457"/>
                <a:gd name="T50" fmla="+- 0 3430 2977"/>
                <a:gd name="T51" fmla="*/ 3430 h 610"/>
                <a:gd name="T52" fmla="+- 0 1767 1377"/>
                <a:gd name="T53" fmla="*/ T52 w 457"/>
                <a:gd name="T54" fmla="+- 0 3430 2977"/>
                <a:gd name="T55" fmla="*/ 3430 h 610"/>
                <a:gd name="T56" fmla="+- 0 1754 1377"/>
                <a:gd name="T57" fmla="*/ T56 w 457"/>
                <a:gd name="T58" fmla="+- 0 3399 2977"/>
                <a:gd name="T59" fmla="*/ 3399 h 610"/>
                <a:gd name="T60" fmla="+- 0 1740 1377"/>
                <a:gd name="T61" fmla="*/ T60 w 457"/>
                <a:gd name="T62" fmla="+- 0 3369 2977"/>
                <a:gd name="T63" fmla="*/ 3369 h 610"/>
                <a:gd name="T64" fmla="+- 0 1727 1377"/>
                <a:gd name="T65" fmla="*/ T64 w 457"/>
                <a:gd name="T66" fmla="+- 0 3340 2977"/>
                <a:gd name="T67" fmla="*/ 3340 h 610"/>
                <a:gd name="T68" fmla="+- 0 1713 1377"/>
                <a:gd name="T69" fmla="*/ T68 w 457"/>
                <a:gd name="T70" fmla="+- 0 3311 2977"/>
                <a:gd name="T71" fmla="*/ 3311 h 610"/>
                <a:gd name="T72" fmla="+- 0 1663 1377"/>
                <a:gd name="T73" fmla="*/ T72 w 457"/>
                <a:gd name="T74" fmla="+- 0 3214 2977"/>
                <a:gd name="T75" fmla="*/ 3214 h 610"/>
                <a:gd name="T76" fmla="+- 0 1614 1377"/>
                <a:gd name="T77" fmla="*/ T76 w 457"/>
                <a:gd name="T78" fmla="+- 0 3133 2977"/>
                <a:gd name="T79" fmla="*/ 3133 h 610"/>
                <a:gd name="T80" fmla="+- 0 1567 1377"/>
                <a:gd name="T81" fmla="*/ T80 w 457"/>
                <a:gd name="T82" fmla="+- 0 3068 2977"/>
                <a:gd name="T83" fmla="*/ 3068 h 610"/>
                <a:gd name="T84" fmla="+- 0 1522 1377"/>
                <a:gd name="T85" fmla="*/ T84 w 457"/>
                <a:gd name="T86" fmla="+- 0 3020 2977"/>
                <a:gd name="T87" fmla="*/ 3020 h 610"/>
                <a:gd name="T88" fmla="+- 0 1482 1377"/>
                <a:gd name="T89" fmla="*/ T88 w 457"/>
                <a:gd name="T90" fmla="+- 0 2989 2977"/>
                <a:gd name="T91" fmla="*/ 2989 h 610"/>
                <a:gd name="T92" fmla="+- 0 1446 1377"/>
                <a:gd name="T93" fmla="*/ T92 w 457"/>
                <a:gd name="T94" fmla="+- 0 2977 2977"/>
                <a:gd name="T95" fmla="*/ 2977 h 610"/>
                <a:gd name="T96" fmla="+- 0 1833 1377"/>
                <a:gd name="T97" fmla="*/ T96 w 457"/>
                <a:gd name="T98" fmla="+- 0 3406 2977"/>
                <a:gd name="T99" fmla="*/ 3406 h 610"/>
                <a:gd name="T100" fmla="+- 0 1767 1377"/>
                <a:gd name="T101" fmla="*/ T100 w 457"/>
                <a:gd name="T102" fmla="+- 0 3430 2977"/>
                <a:gd name="T103" fmla="*/ 3430 h 610"/>
                <a:gd name="T104" fmla="+- 0 1823 1377"/>
                <a:gd name="T105" fmla="*/ T104 w 457"/>
                <a:gd name="T106" fmla="+- 0 3430 2977"/>
                <a:gd name="T107" fmla="*/ 3430 h 610"/>
                <a:gd name="T108" fmla="+- 0 1833 1377"/>
                <a:gd name="T109" fmla="*/ T108 w 457"/>
                <a:gd name="T110" fmla="+- 0 3406 2977"/>
                <a:gd name="T111" fmla="*/ 3406 h 6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457" h="610">
                  <a:moveTo>
                    <a:pt x="69" y="0"/>
                  </a:moveTo>
                  <a:lnTo>
                    <a:pt x="39" y="7"/>
                  </a:lnTo>
                  <a:lnTo>
                    <a:pt x="15" y="33"/>
                  </a:lnTo>
                  <a:lnTo>
                    <a:pt x="0" y="80"/>
                  </a:lnTo>
                  <a:lnTo>
                    <a:pt x="40" y="120"/>
                  </a:lnTo>
                  <a:lnTo>
                    <a:pt x="83" y="174"/>
                  </a:lnTo>
                  <a:lnTo>
                    <a:pt x="126" y="240"/>
                  </a:lnTo>
                  <a:lnTo>
                    <a:pt x="170" y="317"/>
                  </a:lnTo>
                  <a:lnTo>
                    <a:pt x="214" y="404"/>
                  </a:lnTo>
                  <a:lnTo>
                    <a:pt x="256" y="500"/>
                  </a:lnTo>
                  <a:lnTo>
                    <a:pt x="189" y="523"/>
                  </a:lnTo>
                  <a:lnTo>
                    <a:pt x="373" y="609"/>
                  </a:lnTo>
                  <a:lnTo>
                    <a:pt x="446" y="453"/>
                  </a:lnTo>
                  <a:lnTo>
                    <a:pt x="390" y="453"/>
                  </a:lnTo>
                  <a:lnTo>
                    <a:pt x="377" y="422"/>
                  </a:lnTo>
                  <a:lnTo>
                    <a:pt x="363" y="392"/>
                  </a:lnTo>
                  <a:lnTo>
                    <a:pt x="350" y="363"/>
                  </a:lnTo>
                  <a:lnTo>
                    <a:pt x="336" y="334"/>
                  </a:lnTo>
                  <a:lnTo>
                    <a:pt x="286" y="237"/>
                  </a:lnTo>
                  <a:lnTo>
                    <a:pt x="237" y="156"/>
                  </a:lnTo>
                  <a:lnTo>
                    <a:pt x="190" y="91"/>
                  </a:lnTo>
                  <a:lnTo>
                    <a:pt x="145" y="43"/>
                  </a:lnTo>
                  <a:lnTo>
                    <a:pt x="105" y="12"/>
                  </a:lnTo>
                  <a:lnTo>
                    <a:pt x="69" y="0"/>
                  </a:lnTo>
                  <a:close/>
                  <a:moveTo>
                    <a:pt x="456" y="429"/>
                  </a:moveTo>
                  <a:lnTo>
                    <a:pt x="390" y="453"/>
                  </a:lnTo>
                  <a:lnTo>
                    <a:pt x="446" y="453"/>
                  </a:lnTo>
                  <a:lnTo>
                    <a:pt x="456" y="4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64" name="Freeform 419">
              <a:extLst>
                <a:ext uri="{FF2B5EF4-FFF2-40B4-BE49-F238E27FC236}">
                  <a16:creationId xmlns:a16="http://schemas.microsoft.com/office/drawing/2014/main" id="{8C7038E7-ACBD-47A4-B7DC-10B341FE5484}"/>
                </a:ext>
              </a:extLst>
            </p:cNvPr>
            <p:cNvSpPr>
              <a:spLocks/>
            </p:cNvSpPr>
            <p:nvPr/>
          </p:nvSpPr>
          <p:spPr bwMode="auto">
            <a:xfrm>
              <a:off x="1235" y="2979"/>
              <a:ext cx="247" cy="748"/>
            </a:xfrm>
            <a:custGeom>
              <a:avLst/>
              <a:gdLst>
                <a:gd name="T0" fmla="+- 0 1425 1235"/>
                <a:gd name="T1" fmla="*/ T0 w 247"/>
                <a:gd name="T2" fmla="+- 0 2980 2980"/>
                <a:gd name="T3" fmla="*/ 2980 h 748"/>
                <a:gd name="T4" fmla="+- 0 1291 1235"/>
                <a:gd name="T5" fmla="*/ T4 w 247"/>
                <a:gd name="T6" fmla="+- 0 3026 2980"/>
                <a:gd name="T7" fmla="*/ 3026 h 748"/>
                <a:gd name="T8" fmla="+- 0 1249 1235"/>
                <a:gd name="T9" fmla="*/ T8 w 247"/>
                <a:gd name="T10" fmla="+- 0 3078 2980"/>
                <a:gd name="T11" fmla="*/ 3078 h 748"/>
                <a:gd name="T12" fmla="+- 0 1235 1235"/>
                <a:gd name="T13" fmla="*/ T12 w 247"/>
                <a:gd name="T14" fmla="+- 0 3185 2980"/>
                <a:gd name="T15" fmla="*/ 3185 h 748"/>
                <a:gd name="T16" fmla="+- 0 1238 1235"/>
                <a:gd name="T17" fmla="*/ T16 w 247"/>
                <a:gd name="T18" fmla="+- 0 3256 2980"/>
                <a:gd name="T19" fmla="*/ 3256 h 748"/>
                <a:gd name="T20" fmla="+- 0 1248 1235"/>
                <a:gd name="T21" fmla="*/ T20 w 247"/>
                <a:gd name="T22" fmla="+- 0 3337 2980"/>
                <a:gd name="T23" fmla="*/ 3337 h 748"/>
                <a:gd name="T24" fmla="+- 0 1264 1235"/>
                <a:gd name="T25" fmla="*/ T24 w 247"/>
                <a:gd name="T26" fmla="+- 0 3425 2980"/>
                <a:gd name="T27" fmla="*/ 3425 h 748"/>
                <a:gd name="T28" fmla="+- 0 1286 1235"/>
                <a:gd name="T29" fmla="*/ T28 w 247"/>
                <a:gd name="T30" fmla="+- 0 3521 2980"/>
                <a:gd name="T31" fmla="*/ 3521 h 748"/>
                <a:gd name="T32" fmla="+- 0 1314 1235"/>
                <a:gd name="T33" fmla="*/ T32 w 247"/>
                <a:gd name="T34" fmla="+- 0 3622 2980"/>
                <a:gd name="T35" fmla="*/ 3622 h 748"/>
                <a:gd name="T36" fmla="+- 0 1349 1235"/>
                <a:gd name="T37" fmla="*/ T36 w 247"/>
                <a:gd name="T38" fmla="+- 0 3727 2980"/>
                <a:gd name="T39" fmla="*/ 3727 h 748"/>
                <a:gd name="T40" fmla="+- 0 1482 1235"/>
                <a:gd name="T41" fmla="*/ T40 w 247"/>
                <a:gd name="T42" fmla="+- 0 3680 2980"/>
                <a:gd name="T43" fmla="*/ 3680 h 748"/>
                <a:gd name="T44" fmla="+- 0 1448 1235"/>
                <a:gd name="T45" fmla="*/ T44 w 247"/>
                <a:gd name="T46" fmla="+- 0 3575 2980"/>
                <a:gd name="T47" fmla="*/ 3575 h 748"/>
                <a:gd name="T48" fmla="+- 0 1420 1235"/>
                <a:gd name="T49" fmla="*/ T48 w 247"/>
                <a:gd name="T50" fmla="+- 0 3474 2980"/>
                <a:gd name="T51" fmla="*/ 3474 h 748"/>
                <a:gd name="T52" fmla="+- 0 1398 1235"/>
                <a:gd name="T53" fmla="*/ T52 w 247"/>
                <a:gd name="T54" fmla="+- 0 3378 2980"/>
                <a:gd name="T55" fmla="*/ 3378 h 748"/>
                <a:gd name="T56" fmla="+- 0 1382 1235"/>
                <a:gd name="T57" fmla="*/ T56 w 247"/>
                <a:gd name="T58" fmla="+- 0 3290 2980"/>
                <a:gd name="T59" fmla="*/ 3290 h 748"/>
                <a:gd name="T60" fmla="+- 0 1372 1235"/>
                <a:gd name="T61" fmla="*/ T60 w 247"/>
                <a:gd name="T62" fmla="+- 0 3209 2980"/>
                <a:gd name="T63" fmla="*/ 3209 h 748"/>
                <a:gd name="T64" fmla="+- 0 1369 1235"/>
                <a:gd name="T65" fmla="*/ T64 w 247"/>
                <a:gd name="T66" fmla="+- 0 3138 2980"/>
                <a:gd name="T67" fmla="*/ 3138 h 748"/>
                <a:gd name="T68" fmla="+- 0 1373 1235"/>
                <a:gd name="T69" fmla="*/ T68 w 247"/>
                <a:gd name="T70" fmla="+- 0 3078 2980"/>
                <a:gd name="T71" fmla="*/ 3078 h 748"/>
                <a:gd name="T72" fmla="+- 0 1383 1235"/>
                <a:gd name="T73" fmla="*/ T72 w 247"/>
                <a:gd name="T74" fmla="+- 0 3031 2980"/>
                <a:gd name="T75" fmla="*/ 3031 h 748"/>
                <a:gd name="T76" fmla="+- 0 1401 1235"/>
                <a:gd name="T77" fmla="*/ T76 w 247"/>
                <a:gd name="T78" fmla="+- 0 2997 2980"/>
                <a:gd name="T79" fmla="*/ 2997 h 748"/>
                <a:gd name="T80" fmla="+- 0 1425 1235"/>
                <a:gd name="T81" fmla="*/ T80 w 247"/>
                <a:gd name="T82" fmla="+- 0 2980 2980"/>
                <a:gd name="T83" fmla="*/ 2980 h 7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47" h="748">
                  <a:moveTo>
                    <a:pt x="190" y="0"/>
                  </a:moveTo>
                  <a:lnTo>
                    <a:pt x="56" y="46"/>
                  </a:lnTo>
                  <a:lnTo>
                    <a:pt x="14" y="98"/>
                  </a:lnTo>
                  <a:lnTo>
                    <a:pt x="0" y="205"/>
                  </a:lnTo>
                  <a:lnTo>
                    <a:pt x="3" y="276"/>
                  </a:lnTo>
                  <a:lnTo>
                    <a:pt x="13" y="357"/>
                  </a:lnTo>
                  <a:lnTo>
                    <a:pt x="29" y="445"/>
                  </a:lnTo>
                  <a:lnTo>
                    <a:pt x="51" y="541"/>
                  </a:lnTo>
                  <a:lnTo>
                    <a:pt x="79" y="642"/>
                  </a:lnTo>
                  <a:lnTo>
                    <a:pt x="114" y="747"/>
                  </a:lnTo>
                  <a:lnTo>
                    <a:pt x="247" y="700"/>
                  </a:lnTo>
                  <a:lnTo>
                    <a:pt x="213" y="595"/>
                  </a:lnTo>
                  <a:lnTo>
                    <a:pt x="185" y="494"/>
                  </a:lnTo>
                  <a:lnTo>
                    <a:pt x="163" y="398"/>
                  </a:lnTo>
                  <a:lnTo>
                    <a:pt x="147" y="310"/>
                  </a:lnTo>
                  <a:lnTo>
                    <a:pt x="137" y="229"/>
                  </a:lnTo>
                  <a:lnTo>
                    <a:pt x="134" y="158"/>
                  </a:lnTo>
                  <a:lnTo>
                    <a:pt x="138" y="98"/>
                  </a:lnTo>
                  <a:lnTo>
                    <a:pt x="148" y="51"/>
                  </a:lnTo>
                  <a:lnTo>
                    <a:pt x="166" y="17"/>
                  </a:lnTo>
                  <a:lnTo>
                    <a:pt x="190" y="0"/>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65" name="Freeform 418">
              <a:extLst>
                <a:ext uri="{FF2B5EF4-FFF2-40B4-BE49-F238E27FC236}">
                  <a16:creationId xmlns:a16="http://schemas.microsoft.com/office/drawing/2014/main" id="{180A4954-6298-4291-8CD6-9A580C9B6F6E}"/>
                </a:ext>
              </a:extLst>
            </p:cNvPr>
            <p:cNvSpPr>
              <a:spLocks/>
            </p:cNvSpPr>
            <p:nvPr/>
          </p:nvSpPr>
          <p:spPr bwMode="auto">
            <a:xfrm>
              <a:off x="1235" y="2979"/>
              <a:ext cx="598" cy="748"/>
            </a:xfrm>
            <a:custGeom>
              <a:avLst/>
              <a:gdLst>
                <a:gd name="T0" fmla="+- 0 1425 1235"/>
                <a:gd name="T1" fmla="*/ T0 w 598"/>
                <a:gd name="T2" fmla="+- 0 2980 2979"/>
                <a:gd name="T3" fmla="*/ 2980 h 748"/>
                <a:gd name="T4" fmla="+- 0 1401 1235"/>
                <a:gd name="T5" fmla="*/ T4 w 598"/>
                <a:gd name="T6" fmla="+- 0 2997 2979"/>
                <a:gd name="T7" fmla="*/ 2997 h 748"/>
                <a:gd name="T8" fmla="+- 0 1383 1235"/>
                <a:gd name="T9" fmla="*/ T8 w 598"/>
                <a:gd name="T10" fmla="+- 0 3031 2979"/>
                <a:gd name="T11" fmla="*/ 3031 h 748"/>
                <a:gd name="T12" fmla="+- 0 1373 1235"/>
                <a:gd name="T13" fmla="*/ T12 w 598"/>
                <a:gd name="T14" fmla="+- 0 3078 2979"/>
                <a:gd name="T15" fmla="*/ 3078 h 748"/>
                <a:gd name="T16" fmla="+- 0 1369 1235"/>
                <a:gd name="T17" fmla="*/ T16 w 598"/>
                <a:gd name="T18" fmla="+- 0 3138 2979"/>
                <a:gd name="T19" fmla="*/ 3138 h 748"/>
                <a:gd name="T20" fmla="+- 0 1372 1235"/>
                <a:gd name="T21" fmla="*/ T20 w 598"/>
                <a:gd name="T22" fmla="+- 0 3209 2979"/>
                <a:gd name="T23" fmla="*/ 3209 h 748"/>
                <a:gd name="T24" fmla="+- 0 1382 1235"/>
                <a:gd name="T25" fmla="*/ T24 w 598"/>
                <a:gd name="T26" fmla="+- 0 3290 2979"/>
                <a:gd name="T27" fmla="*/ 3290 h 748"/>
                <a:gd name="T28" fmla="+- 0 1398 1235"/>
                <a:gd name="T29" fmla="*/ T28 w 598"/>
                <a:gd name="T30" fmla="+- 0 3378 2979"/>
                <a:gd name="T31" fmla="*/ 3378 h 748"/>
                <a:gd name="T32" fmla="+- 0 1420 1235"/>
                <a:gd name="T33" fmla="*/ T32 w 598"/>
                <a:gd name="T34" fmla="+- 0 3474 2979"/>
                <a:gd name="T35" fmla="*/ 3474 h 748"/>
                <a:gd name="T36" fmla="+- 0 1448 1235"/>
                <a:gd name="T37" fmla="*/ T36 w 598"/>
                <a:gd name="T38" fmla="+- 0 3575 2979"/>
                <a:gd name="T39" fmla="*/ 3575 h 748"/>
                <a:gd name="T40" fmla="+- 0 1482 1235"/>
                <a:gd name="T41" fmla="*/ T40 w 598"/>
                <a:gd name="T42" fmla="+- 0 3680 2979"/>
                <a:gd name="T43" fmla="*/ 3680 h 748"/>
                <a:gd name="T44" fmla="+- 0 1349 1235"/>
                <a:gd name="T45" fmla="*/ T44 w 598"/>
                <a:gd name="T46" fmla="+- 0 3727 2979"/>
                <a:gd name="T47" fmla="*/ 3727 h 748"/>
                <a:gd name="T48" fmla="+- 0 1314 1235"/>
                <a:gd name="T49" fmla="*/ T48 w 598"/>
                <a:gd name="T50" fmla="+- 0 3622 2979"/>
                <a:gd name="T51" fmla="*/ 3622 h 748"/>
                <a:gd name="T52" fmla="+- 0 1286 1235"/>
                <a:gd name="T53" fmla="*/ T52 w 598"/>
                <a:gd name="T54" fmla="+- 0 3521 2979"/>
                <a:gd name="T55" fmla="*/ 3521 h 748"/>
                <a:gd name="T56" fmla="+- 0 1264 1235"/>
                <a:gd name="T57" fmla="*/ T56 w 598"/>
                <a:gd name="T58" fmla="+- 0 3425 2979"/>
                <a:gd name="T59" fmla="*/ 3425 h 748"/>
                <a:gd name="T60" fmla="+- 0 1248 1235"/>
                <a:gd name="T61" fmla="*/ T60 w 598"/>
                <a:gd name="T62" fmla="+- 0 3337 2979"/>
                <a:gd name="T63" fmla="*/ 3337 h 748"/>
                <a:gd name="T64" fmla="+- 0 1238 1235"/>
                <a:gd name="T65" fmla="*/ T64 w 598"/>
                <a:gd name="T66" fmla="+- 0 3256 2979"/>
                <a:gd name="T67" fmla="*/ 3256 h 748"/>
                <a:gd name="T68" fmla="+- 0 1235 1235"/>
                <a:gd name="T69" fmla="*/ T68 w 598"/>
                <a:gd name="T70" fmla="+- 0 3185 2979"/>
                <a:gd name="T71" fmla="*/ 3185 h 748"/>
                <a:gd name="T72" fmla="+- 0 1239 1235"/>
                <a:gd name="T73" fmla="*/ T72 w 598"/>
                <a:gd name="T74" fmla="+- 0 3125 2979"/>
                <a:gd name="T75" fmla="*/ 3125 h 748"/>
                <a:gd name="T76" fmla="+- 0 1267 1235"/>
                <a:gd name="T77" fmla="*/ T76 w 598"/>
                <a:gd name="T78" fmla="+- 0 3044 2979"/>
                <a:gd name="T79" fmla="*/ 3044 h 748"/>
                <a:gd name="T80" fmla="+- 0 1425 1235"/>
                <a:gd name="T81" fmla="*/ T80 w 598"/>
                <a:gd name="T82" fmla="+- 0 2980 2979"/>
                <a:gd name="T83" fmla="*/ 2980 h 748"/>
                <a:gd name="T84" fmla="+- 0 1457 1235"/>
                <a:gd name="T85" fmla="*/ T84 w 598"/>
                <a:gd name="T86" fmla="+- 0 2979 2979"/>
                <a:gd name="T87" fmla="*/ 2979 h 748"/>
                <a:gd name="T88" fmla="+- 0 1495 1235"/>
                <a:gd name="T89" fmla="*/ T88 w 598"/>
                <a:gd name="T90" fmla="+- 0 2997 2979"/>
                <a:gd name="T91" fmla="*/ 2997 h 748"/>
                <a:gd name="T92" fmla="+- 0 1580 1235"/>
                <a:gd name="T93" fmla="*/ T92 w 598"/>
                <a:gd name="T94" fmla="+- 0 3085 2979"/>
                <a:gd name="T95" fmla="*/ 3085 h 748"/>
                <a:gd name="T96" fmla="+- 0 1626 1235"/>
                <a:gd name="T97" fmla="*/ T96 w 598"/>
                <a:gd name="T98" fmla="+- 0 3152 2979"/>
                <a:gd name="T99" fmla="*/ 3152 h 748"/>
                <a:gd name="T100" fmla="+- 0 1673 1235"/>
                <a:gd name="T101" fmla="*/ T100 w 598"/>
                <a:gd name="T102" fmla="+- 0 3233 2979"/>
                <a:gd name="T103" fmla="*/ 3233 h 748"/>
                <a:gd name="T104" fmla="+- 0 1721 1235"/>
                <a:gd name="T105" fmla="*/ T104 w 598"/>
                <a:gd name="T106" fmla="+- 0 3326 2979"/>
                <a:gd name="T107" fmla="*/ 3326 h 748"/>
                <a:gd name="T108" fmla="+- 0 1767 1235"/>
                <a:gd name="T109" fmla="*/ T108 w 598"/>
                <a:gd name="T110" fmla="+- 0 3430 2979"/>
                <a:gd name="T111" fmla="*/ 3430 h 748"/>
                <a:gd name="T112" fmla="+- 0 1833 1235"/>
                <a:gd name="T113" fmla="*/ T112 w 598"/>
                <a:gd name="T114" fmla="+- 0 3406 2979"/>
                <a:gd name="T115" fmla="*/ 3406 h 748"/>
                <a:gd name="T116" fmla="+- 0 1750 1235"/>
                <a:gd name="T117" fmla="*/ T116 w 598"/>
                <a:gd name="T118" fmla="+- 0 3586 2979"/>
                <a:gd name="T119" fmla="*/ 3586 h 748"/>
                <a:gd name="T120" fmla="+- 0 1566 1235"/>
                <a:gd name="T121" fmla="*/ T120 w 598"/>
                <a:gd name="T122" fmla="+- 0 3500 2979"/>
                <a:gd name="T123" fmla="*/ 3500 h 748"/>
                <a:gd name="T124" fmla="+- 0 1633 1235"/>
                <a:gd name="T125" fmla="*/ T124 w 598"/>
                <a:gd name="T126" fmla="+- 0 3477 2979"/>
                <a:gd name="T127" fmla="*/ 3477 h 748"/>
                <a:gd name="T128" fmla="+- 0 1591 1235"/>
                <a:gd name="T129" fmla="*/ T128 w 598"/>
                <a:gd name="T130" fmla="+- 0 3381 2979"/>
                <a:gd name="T131" fmla="*/ 3381 h 748"/>
                <a:gd name="T132" fmla="+- 0 1547 1235"/>
                <a:gd name="T133" fmla="*/ T132 w 598"/>
                <a:gd name="T134" fmla="+- 0 3294 2979"/>
                <a:gd name="T135" fmla="*/ 3294 h 748"/>
                <a:gd name="T136" fmla="+- 0 1503 1235"/>
                <a:gd name="T137" fmla="*/ T136 w 598"/>
                <a:gd name="T138" fmla="+- 0 3217 2979"/>
                <a:gd name="T139" fmla="*/ 3217 h 748"/>
                <a:gd name="T140" fmla="+- 0 1460 1235"/>
                <a:gd name="T141" fmla="*/ T140 w 598"/>
                <a:gd name="T142" fmla="+- 0 3151 2979"/>
                <a:gd name="T143" fmla="*/ 3151 h 748"/>
                <a:gd name="T144" fmla="+- 0 1417 1235"/>
                <a:gd name="T145" fmla="*/ T144 w 598"/>
                <a:gd name="T146" fmla="+- 0 3097 2979"/>
                <a:gd name="T147" fmla="*/ 3097 h 748"/>
                <a:gd name="T148" fmla="+- 0 1377 1235"/>
                <a:gd name="T149" fmla="*/ T148 w 598"/>
                <a:gd name="T150" fmla="+- 0 3057 2979"/>
                <a:gd name="T151" fmla="*/ 3057 h 7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598" h="748">
                  <a:moveTo>
                    <a:pt x="190" y="1"/>
                  </a:moveTo>
                  <a:lnTo>
                    <a:pt x="166" y="18"/>
                  </a:lnTo>
                  <a:lnTo>
                    <a:pt x="148" y="52"/>
                  </a:lnTo>
                  <a:lnTo>
                    <a:pt x="138" y="99"/>
                  </a:lnTo>
                  <a:lnTo>
                    <a:pt x="134" y="159"/>
                  </a:lnTo>
                  <a:lnTo>
                    <a:pt x="137" y="230"/>
                  </a:lnTo>
                  <a:lnTo>
                    <a:pt x="147" y="311"/>
                  </a:lnTo>
                  <a:lnTo>
                    <a:pt x="163" y="399"/>
                  </a:lnTo>
                  <a:lnTo>
                    <a:pt x="185" y="495"/>
                  </a:lnTo>
                  <a:lnTo>
                    <a:pt x="213" y="596"/>
                  </a:lnTo>
                  <a:lnTo>
                    <a:pt x="247" y="701"/>
                  </a:lnTo>
                  <a:lnTo>
                    <a:pt x="114" y="748"/>
                  </a:lnTo>
                  <a:lnTo>
                    <a:pt x="79" y="643"/>
                  </a:lnTo>
                  <a:lnTo>
                    <a:pt x="51" y="542"/>
                  </a:lnTo>
                  <a:lnTo>
                    <a:pt x="29" y="446"/>
                  </a:lnTo>
                  <a:lnTo>
                    <a:pt x="13" y="358"/>
                  </a:lnTo>
                  <a:lnTo>
                    <a:pt x="3" y="277"/>
                  </a:lnTo>
                  <a:lnTo>
                    <a:pt x="0" y="206"/>
                  </a:lnTo>
                  <a:lnTo>
                    <a:pt x="4" y="146"/>
                  </a:lnTo>
                  <a:lnTo>
                    <a:pt x="32" y="65"/>
                  </a:lnTo>
                  <a:lnTo>
                    <a:pt x="190" y="1"/>
                  </a:lnTo>
                  <a:lnTo>
                    <a:pt x="222" y="0"/>
                  </a:lnTo>
                  <a:lnTo>
                    <a:pt x="260" y="18"/>
                  </a:lnTo>
                  <a:lnTo>
                    <a:pt x="345" y="106"/>
                  </a:lnTo>
                  <a:lnTo>
                    <a:pt x="391" y="173"/>
                  </a:lnTo>
                  <a:lnTo>
                    <a:pt x="438" y="254"/>
                  </a:lnTo>
                  <a:lnTo>
                    <a:pt x="486" y="347"/>
                  </a:lnTo>
                  <a:lnTo>
                    <a:pt x="532" y="451"/>
                  </a:lnTo>
                  <a:lnTo>
                    <a:pt x="598" y="427"/>
                  </a:lnTo>
                  <a:lnTo>
                    <a:pt x="515" y="607"/>
                  </a:lnTo>
                  <a:lnTo>
                    <a:pt x="331" y="521"/>
                  </a:lnTo>
                  <a:lnTo>
                    <a:pt x="398" y="498"/>
                  </a:lnTo>
                  <a:lnTo>
                    <a:pt x="356" y="402"/>
                  </a:lnTo>
                  <a:lnTo>
                    <a:pt x="312" y="315"/>
                  </a:lnTo>
                  <a:lnTo>
                    <a:pt x="268" y="238"/>
                  </a:lnTo>
                  <a:lnTo>
                    <a:pt x="225" y="172"/>
                  </a:lnTo>
                  <a:lnTo>
                    <a:pt x="182" y="118"/>
                  </a:lnTo>
                  <a:lnTo>
                    <a:pt x="142" y="78"/>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uk-UA"/>
            </a:p>
          </p:txBody>
        </p:sp>
        <p:pic>
          <p:nvPicPr>
            <p:cNvPr id="66" name="Picture 417">
              <a:extLst>
                <a:ext uri="{FF2B5EF4-FFF2-40B4-BE49-F238E27FC236}">
                  <a16:creationId xmlns:a16="http://schemas.microsoft.com/office/drawing/2014/main" id="{76B8503B-1CFB-42F3-900E-711865E97D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 y="5701"/>
              <a:ext cx="10248" cy="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416">
              <a:extLst>
                <a:ext uri="{FF2B5EF4-FFF2-40B4-BE49-F238E27FC236}">
                  <a16:creationId xmlns:a16="http://schemas.microsoft.com/office/drawing/2014/main" id="{2898C595-4316-41B1-B7DE-A7A2A378AE38}"/>
                </a:ext>
              </a:extLst>
            </p:cNvPr>
            <p:cNvSpPr txBox="1">
              <a:spLocks noChangeArrowheads="1"/>
            </p:cNvSpPr>
            <p:nvPr/>
          </p:nvSpPr>
          <p:spPr bwMode="auto">
            <a:xfrm>
              <a:off x="1235" y="1975"/>
              <a:ext cx="1431"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200"/>
                </a:lnSpc>
                <a:spcAft>
                  <a:spcPts val="0"/>
                </a:spcAft>
              </a:pPr>
              <a:r>
                <a:rPr lang="uk-UA" sz="1200" b="1" dirty="0">
                  <a:latin typeface="Calibri" panose="020F0502020204030204" pitchFamily="34" charset="0"/>
                  <a:ea typeface="Calibri" panose="020F0502020204030204" pitchFamily="34" charset="0"/>
                </a:rPr>
                <a:t>Синтез зусиль і аналіз результатів</a:t>
              </a:r>
              <a:endParaRPr lang="uk-UA" sz="1100" dirty="0">
                <a:effectLst/>
                <a:latin typeface="Calibri" panose="020F0502020204030204" pitchFamily="34" charset="0"/>
                <a:ea typeface="Calibri" panose="020F0502020204030204" pitchFamily="34" charset="0"/>
              </a:endParaRPr>
            </a:p>
          </p:txBody>
        </p:sp>
        <p:sp>
          <p:nvSpPr>
            <p:cNvPr id="68" name="Text Box 415">
              <a:extLst>
                <a:ext uri="{FF2B5EF4-FFF2-40B4-BE49-F238E27FC236}">
                  <a16:creationId xmlns:a16="http://schemas.microsoft.com/office/drawing/2014/main" id="{96AFD919-CCC0-4398-9383-5A87D819A18F}"/>
                </a:ext>
              </a:extLst>
            </p:cNvPr>
            <p:cNvSpPr txBox="1">
              <a:spLocks noChangeArrowheads="1"/>
            </p:cNvSpPr>
            <p:nvPr/>
          </p:nvSpPr>
          <p:spPr bwMode="auto">
            <a:xfrm>
              <a:off x="3501" y="1982"/>
              <a:ext cx="1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200"/>
                </a:lnSpc>
                <a:spcAft>
                  <a:spcPts val="0"/>
                </a:spcAft>
              </a:pPr>
              <a:r>
                <a:rPr lang="uk-UA" sz="1200" b="1" dirty="0">
                  <a:effectLst/>
                  <a:latin typeface="Calibri" panose="020F0502020204030204" pitchFamily="34" charset="0"/>
                  <a:ea typeface="Calibri" panose="020F0502020204030204" pitchFamily="34" charset="0"/>
                </a:rPr>
                <a:t>Типи джерел інформації</a:t>
              </a:r>
              <a:endParaRPr lang="uk-UA" sz="1100" dirty="0">
                <a:effectLst/>
                <a:latin typeface="Calibri" panose="020F0502020204030204" pitchFamily="34" charset="0"/>
                <a:ea typeface="Calibri" panose="020F0502020204030204" pitchFamily="34" charset="0"/>
              </a:endParaRPr>
            </a:p>
          </p:txBody>
        </p:sp>
        <p:sp>
          <p:nvSpPr>
            <p:cNvPr id="69" name="Text Box 414">
              <a:extLst>
                <a:ext uri="{FF2B5EF4-FFF2-40B4-BE49-F238E27FC236}">
                  <a16:creationId xmlns:a16="http://schemas.microsoft.com/office/drawing/2014/main" id="{47EA89A9-7D62-4A37-ACE1-00048471EAAD}"/>
                </a:ext>
              </a:extLst>
            </p:cNvPr>
            <p:cNvSpPr txBox="1">
              <a:spLocks noChangeArrowheads="1"/>
            </p:cNvSpPr>
            <p:nvPr/>
          </p:nvSpPr>
          <p:spPr bwMode="auto">
            <a:xfrm>
              <a:off x="7343" y="2018"/>
              <a:ext cx="1746"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uk-UA" sz="1200" b="1" dirty="0">
                  <a:effectLst/>
                  <a:latin typeface="Calibri" panose="020F0502020204030204" pitchFamily="34" charset="0"/>
                  <a:ea typeface="Calibri" panose="020F0502020204030204" pitchFamily="34" charset="0"/>
                </a:rPr>
                <a:t>Джерела </a:t>
              </a:r>
              <a:endParaRPr lang="uk-UA" sz="1100" dirty="0">
                <a:effectLst/>
                <a:latin typeface="Calibri" panose="020F0502020204030204" pitchFamily="34" charset="0"/>
                <a:ea typeface="Calibri" panose="020F0502020204030204" pitchFamily="34" charset="0"/>
              </a:endParaRPr>
            </a:p>
          </p:txBody>
        </p:sp>
        <p:sp>
          <p:nvSpPr>
            <p:cNvPr id="70" name="Text Box 413">
              <a:extLst>
                <a:ext uri="{FF2B5EF4-FFF2-40B4-BE49-F238E27FC236}">
                  <a16:creationId xmlns:a16="http://schemas.microsoft.com/office/drawing/2014/main" id="{91007539-676B-4CB5-9633-B36B99DEA7C2}"/>
                </a:ext>
              </a:extLst>
            </p:cNvPr>
            <p:cNvSpPr txBox="1">
              <a:spLocks noChangeArrowheads="1"/>
            </p:cNvSpPr>
            <p:nvPr/>
          </p:nvSpPr>
          <p:spPr bwMode="auto">
            <a:xfrm>
              <a:off x="6694" y="3213"/>
              <a:ext cx="282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95"/>
                </a:lnSpc>
                <a:spcAft>
                  <a:spcPts val="0"/>
                </a:spcAft>
              </a:pPr>
              <a:r>
                <a:rPr lang="uk-UA" sz="1000" b="1" dirty="0">
                  <a:effectLst/>
                  <a:latin typeface="Calibri" panose="020F0502020204030204" pitchFamily="34" charset="0"/>
                  <a:ea typeface="Calibri" panose="020F0502020204030204" pitchFamily="34" charset="0"/>
                </a:rPr>
                <a:t>Рівень академічної успішності</a:t>
              </a:r>
              <a:endParaRPr lang="uk-UA" sz="1100" dirty="0">
                <a:effectLst/>
                <a:latin typeface="Calibri" panose="020F0502020204030204" pitchFamily="34" charset="0"/>
                <a:ea typeface="Calibri" panose="020F0502020204030204" pitchFamily="34" charset="0"/>
              </a:endParaRPr>
            </a:p>
          </p:txBody>
        </p:sp>
        <p:sp>
          <p:nvSpPr>
            <p:cNvPr id="71" name="Text Box 412">
              <a:extLst>
                <a:ext uri="{FF2B5EF4-FFF2-40B4-BE49-F238E27FC236}">
                  <a16:creationId xmlns:a16="http://schemas.microsoft.com/office/drawing/2014/main" id="{5D2F1377-1524-455D-AA70-7B7F17A11F1D}"/>
                </a:ext>
              </a:extLst>
            </p:cNvPr>
            <p:cNvSpPr txBox="1">
              <a:spLocks noChangeArrowheads="1"/>
            </p:cNvSpPr>
            <p:nvPr/>
          </p:nvSpPr>
          <p:spPr bwMode="auto">
            <a:xfrm>
              <a:off x="3102" y="3349"/>
              <a:ext cx="2032"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995"/>
                </a:lnSpc>
                <a:spcAft>
                  <a:spcPts val="0"/>
                </a:spcAft>
              </a:pPr>
              <a:r>
                <a:rPr lang="uk-UA" sz="1000" b="1" dirty="0">
                  <a:effectLst/>
                  <a:latin typeface="Calibri" panose="020F0502020204030204" pitchFamily="34" charset="0"/>
                  <a:ea typeface="Calibri" panose="020F0502020204030204" pitchFamily="34" charset="0"/>
                </a:rPr>
                <a:t>Показники ефективності</a:t>
              </a:r>
              <a:endParaRPr lang="uk-UA" sz="1100" dirty="0">
                <a:effectLst/>
                <a:latin typeface="Calibri" panose="020F0502020204030204" pitchFamily="34" charset="0"/>
                <a:ea typeface="Calibri" panose="020F0502020204030204" pitchFamily="34" charset="0"/>
              </a:endParaRPr>
            </a:p>
          </p:txBody>
        </p:sp>
        <p:sp>
          <p:nvSpPr>
            <p:cNvPr id="72" name="Text Box 411">
              <a:extLst>
                <a:ext uri="{FF2B5EF4-FFF2-40B4-BE49-F238E27FC236}">
                  <a16:creationId xmlns:a16="http://schemas.microsoft.com/office/drawing/2014/main" id="{2B940A90-CD44-4480-B9A6-2025EDCD79C6}"/>
                </a:ext>
              </a:extLst>
            </p:cNvPr>
            <p:cNvSpPr txBox="1">
              <a:spLocks noChangeArrowheads="1"/>
            </p:cNvSpPr>
            <p:nvPr/>
          </p:nvSpPr>
          <p:spPr bwMode="auto">
            <a:xfrm>
              <a:off x="6210" y="3657"/>
              <a:ext cx="372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95"/>
                </a:lnSpc>
                <a:spcAft>
                  <a:spcPts val="0"/>
                </a:spcAft>
              </a:pPr>
              <a:r>
                <a:rPr lang="uk-UA" sz="1000" b="1" dirty="0">
                  <a:effectLst/>
                  <a:latin typeface="Calibri" panose="020F0502020204030204" pitchFamily="34" charset="0"/>
                  <a:ea typeface="Calibri" panose="020F0502020204030204" pitchFamily="34" charset="0"/>
                </a:rPr>
                <a:t>Професійна інтеграція здобувачів освіти</a:t>
              </a:r>
              <a:endParaRPr lang="uk-UA" sz="1100" dirty="0">
                <a:effectLst/>
                <a:latin typeface="Calibri" panose="020F0502020204030204" pitchFamily="34" charset="0"/>
                <a:ea typeface="Calibri" panose="020F0502020204030204" pitchFamily="34" charset="0"/>
              </a:endParaRPr>
            </a:p>
          </p:txBody>
        </p:sp>
        <p:sp>
          <p:nvSpPr>
            <p:cNvPr id="73" name="Text Box 410">
              <a:extLst>
                <a:ext uri="{FF2B5EF4-FFF2-40B4-BE49-F238E27FC236}">
                  <a16:creationId xmlns:a16="http://schemas.microsoft.com/office/drawing/2014/main" id="{93E1D6B6-927F-4EA5-B45E-832FCA3FE848}"/>
                </a:ext>
              </a:extLst>
            </p:cNvPr>
            <p:cNvSpPr txBox="1">
              <a:spLocks noChangeArrowheads="1"/>
            </p:cNvSpPr>
            <p:nvPr/>
          </p:nvSpPr>
          <p:spPr bwMode="auto">
            <a:xfrm>
              <a:off x="1345" y="4269"/>
              <a:ext cx="1153"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5715" marR="17145" algn="ctr">
                <a:lnSpc>
                  <a:spcPts val="955"/>
                </a:lnSpc>
                <a:spcAft>
                  <a:spcPts val="0"/>
                </a:spcAft>
              </a:pPr>
              <a:r>
                <a:rPr lang="uk-UA" sz="1000" b="1" dirty="0">
                  <a:effectLst/>
                  <a:latin typeface="Calibri" panose="020F0502020204030204" pitchFamily="34" charset="0"/>
                  <a:ea typeface="Calibri" panose="020F0502020204030204" pitchFamily="34" charset="0"/>
                </a:rPr>
                <a:t>Центр розвитку якості</a:t>
              </a:r>
              <a:endParaRPr lang="uk-UA" sz="1100" dirty="0">
                <a:effectLst/>
                <a:latin typeface="Calibri" panose="020F0502020204030204" pitchFamily="34" charset="0"/>
                <a:ea typeface="Calibri" panose="020F0502020204030204" pitchFamily="34" charset="0"/>
              </a:endParaRPr>
            </a:p>
          </p:txBody>
        </p:sp>
        <p:sp>
          <p:nvSpPr>
            <p:cNvPr id="74" name="Text Box 409">
              <a:extLst>
                <a:ext uri="{FF2B5EF4-FFF2-40B4-BE49-F238E27FC236}">
                  <a16:creationId xmlns:a16="http://schemas.microsoft.com/office/drawing/2014/main" id="{81C45AC5-A9D9-4DAA-BB1C-2FB57EE35A9E}"/>
                </a:ext>
              </a:extLst>
            </p:cNvPr>
            <p:cNvSpPr txBox="1">
              <a:spLocks noChangeArrowheads="1"/>
            </p:cNvSpPr>
            <p:nvPr/>
          </p:nvSpPr>
          <p:spPr bwMode="auto">
            <a:xfrm>
              <a:off x="6120" y="4101"/>
              <a:ext cx="3605"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995"/>
                </a:lnSpc>
                <a:spcAft>
                  <a:spcPts val="0"/>
                </a:spcAft>
              </a:pPr>
              <a:r>
                <a:rPr lang="uk-UA" sz="1000" b="1" dirty="0">
                  <a:effectLst/>
                  <a:latin typeface="Calibri" panose="020F0502020204030204" pitchFamily="34" charset="0"/>
                  <a:ea typeface="Calibri" panose="020F0502020204030204" pitchFamily="34" charset="0"/>
                </a:rPr>
                <a:t>Витрати на надання та доходи від освітніх послуг тощо</a:t>
              </a:r>
              <a:endParaRPr lang="uk-UA" sz="1100" dirty="0">
                <a:effectLst/>
                <a:latin typeface="Calibri" panose="020F0502020204030204" pitchFamily="34" charset="0"/>
                <a:ea typeface="Calibri" panose="020F0502020204030204" pitchFamily="34" charset="0"/>
              </a:endParaRPr>
            </a:p>
          </p:txBody>
        </p:sp>
        <p:sp>
          <p:nvSpPr>
            <p:cNvPr id="75" name="Text Box 408">
              <a:extLst>
                <a:ext uri="{FF2B5EF4-FFF2-40B4-BE49-F238E27FC236}">
                  <a16:creationId xmlns:a16="http://schemas.microsoft.com/office/drawing/2014/main" id="{9D3B1107-C629-4B75-B769-461A8D0BB1DD}"/>
                </a:ext>
              </a:extLst>
            </p:cNvPr>
            <p:cNvSpPr txBox="1">
              <a:spLocks noChangeArrowheads="1"/>
            </p:cNvSpPr>
            <p:nvPr/>
          </p:nvSpPr>
          <p:spPr bwMode="auto">
            <a:xfrm>
              <a:off x="3183" y="5162"/>
              <a:ext cx="2077"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995"/>
                </a:lnSpc>
                <a:spcAft>
                  <a:spcPts val="0"/>
                </a:spcAft>
              </a:pPr>
              <a:r>
                <a:rPr lang="uk-UA" sz="1000" b="1" dirty="0">
                  <a:effectLst/>
                  <a:latin typeface="Calibri" panose="020F0502020204030204" pitchFamily="34" charset="0"/>
                  <a:ea typeface="Calibri" panose="020F0502020204030204" pitchFamily="34" charset="0"/>
                </a:rPr>
                <a:t>Інформація щодо якості</a:t>
              </a:r>
              <a:endParaRPr lang="uk-UA" sz="1100" dirty="0">
                <a:effectLst/>
                <a:latin typeface="Calibri" panose="020F0502020204030204" pitchFamily="34" charset="0"/>
                <a:ea typeface="Calibri" panose="020F0502020204030204" pitchFamily="34" charset="0"/>
              </a:endParaRPr>
            </a:p>
          </p:txBody>
        </p:sp>
        <p:sp>
          <p:nvSpPr>
            <p:cNvPr id="76" name="Text Box 407">
              <a:extLst>
                <a:ext uri="{FF2B5EF4-FFF2-40B4-BE49-F238E27FC236}">
                  <a16:creationId xmlns:a16="http://schemas.microsoft.com/office/drawing/2014/main" id="{AAC15FA3-3232-4D63-A10B-A892DB40B661}"/>
                </a:ext>
              </a:extLst>
            </p:cNvPr>
            <p:cNvSpPr txBox="1">
              <a:spLocks noChangeArrowheads="1"/>
            </p:cNvSpPr>
            <p:nvPr/>
          </p:nvSpPr>
          <p:spPr bwMode="auto">
            <a:xfrm>
              <a:off x="6367" y="5222"/>
              <a:ext cx="3436"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algn="ctr">
                <a:lnSpc>
                  <a:spcPts val="1015"/>
                </a:lnSpc>
                <a:spcAft>
                  <a:spcPts val="0"/>
                </a:spcAft>
              </a:pPr>
              <a:r>
                <a:rPr lang="uk-UA" sz="1000" b="1" dirty="0">
                  <a:effectLst/>
                  <a:latin typeface="Calibri" panose="020F0502020204030204" pitchFamily="34" charset="0"/>
                  <a:ea typeface="Calibri" panose="020F0502020204030204" pitchFamily="34" charset="0"/>
                </a:rPr>
                <a:t>Результати зовнішнього оцінювання</a:t>
              </a:r>
              <a:endParaRPr lang="uk-UA" sz="1100" dirty="0">
                <a:effectLst/>
                <a:latin typeface="Calibri" panose="020F0502020204030204" pitchFamily="34" charset="0"/>
                <a:ea typeface="Calibri" panose="020F0502020204030204" pitchFamily="34" charset="0"/>
              </a:endParaRPr>
            </a:p>
            <a:p>
              <a:pPr>
                <a:spcBef>
                  <a:spcPts val="20"/>
                </a:spcBef>
                <a:spcAft>
                  <a:spcPts val="0"/>
                </a:spcAft>
              </a:pPr>
              <a:r>
                <a:rPr lang="en-US" sz="950">
                  <a:effectLst/>
                  <a:latin typeface="Arial" panose="020B0604020202020204" pitchFamily="34" charset="0"/>
                  <a:ea typeface="Calibri" panose="020F0502020204030204" pitchFamily="34" charset="0"/>
                  <a:cs typeface="Calibri" panose="020F0502020204030204" pitchFamily="34" charset="0"/>
                </a:rPr>
                <a:t> </a:t>
              </a:r>
              <a:endParaRPr lang="uk-UA" sz="1100">
                <a:effectLst/>
                <a:latin typeface="Calibri" panose="020F0502020204030204" pitchFamily="34" charset="0"/>
                <a:ea typeface="Calibri" panose="020F0502020204030204" pitchFamily="34" charset="0"/>
              </a:endParaRPr>
            </a:p>
            <a:p>
              <a:pPr marL="16510" marR="11430" algn="ctr">
                <a:lnSpc>
                  <a:spcPts val="1200"/>
                </a:lnSpc>
                <a:spcBef>
                  <a:spcPts val="5"/>
                </a:spcBef>
                <a:spcAft>
                  <a:spcPts val="0"/>
                </a:spcAft>
              </a:pPr>
              <a:r>
                <a:rPr lang="uk-UA" sz="1000" b="1" dirty="0">
                  <a:effectLst/>
                  <a:latin typeface="Calibri" panose="020F0502020204030204" pitchFamily="34" charset="0"/>
                  <a:ea typeface="Calibri" panose="020F0502020204030204" pitchFamily="34" charset="0"/>
                </a:rPr>
                <a:t>Опитування, анкетування тощо</a:t>
              </a:r>
              <a:endParaRPr lang="uk-UA" sz="1100" dirty="0">
                <a:effectLst/>
                <a:latin typeface="Calibri" panose="020F0502020204030204" pitchFamily="34" charset="0"/>
                <a:ea typeface="Calibri" panose="020F0502020204030204" pitchFamily="34" charset="0"/>
              </a:endParaRPr>
            </a:p>
          </p:txBody>
        </p:sp>
        <p:sp>
          <p:nvSpPr>
            <p:cNvPr id="77" name="Text Box 406">
              <a:extLst>
                <a:ext uri="{FF2B5EF4-FFF2-40B4-BE49-F238E27FC236}">
                  <a16:creationId xmlns:a16="http://schemas.microsoft.com/office/drawing/2014/main" id="{111F9417-596D-4871-8246-08D93AAEFF02}"/>
                </a:ext>
              </a:extLst>
            </p:cNvPr>
            <p:cNvSpPr txBox="1">
              <a:spLocks noChangeArrowheads="1"/>
            </p:cNvSpPr>
            <p:nvPr/>
          </p:nvSpPr>
          <p:spPr bwMode="auto">
            <a:xfrm>
              <a:off x="555" y="7807"/>
              <a:ext cx="1181"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3335" algn="ctr">
                <a:lnSpc>
                  <a:spcPts val="1065"/>
                </a:lnSpc>
                <a:spcAft>
                  <a:spcPts val="0"/>
                </a:spcAft>
              </a:pPr>
              <a:r>
                <a:rPr lang="uk-UA" sz="1050" b="1" dirty="0">
                  <a:effectLst/>
                  <a:latin typeface="Calibri" panose="020F0502020204030204" pitchFamily="34" charset="0"/>
                  <a:ea typeface="Calibri" panose="020F0502020204030204" pitchFamily="34" charset="0"/>
                </a:rPr>
                <a:t>Керівництво ЗВО</a:t>
              </a:r>
              <a:endParaRPr lang="uk-UA" sz="1100" dirty="0">
                <a:effectLst/>
                <a:latin typeface="Calibri" panose="020F0502020204030204" pitchFamily="34" charset="0"/>
                <a:ea typeface="Calibri" panose="020F0502020204030204" pitchFamily="34" charset="0"/>
              </a:endParaRPr>
            </a:p>
          </p:txBody>
        </p:sp>
        <p:sp>
          <p:nvSpPr>
            <p:cNvPr id="78" name="Text Box 405">
              <a:extLst>
                <a:ext uri="{FF2B5EF4-FFF2-40B4-BE49-F238E27FC236}">
                  <a16:creationId xmlns:a16="http://schemas.microsoft.com/office/drawing/2014/main" id="{A0D18D41-F4C3-414C-B0C4-2185A8362BA5}"/>
                </a:ext>
              </a:extLst>
            </p:cNvPr>
            <p:cNvSpPr txBox="1">
              <a:spLocks noChangeArrowheads="1"/>
            </p:cNvSpPr>
            <p:nvPr/>
          </p:nvSpPr>
          <p:spPr bwMode="auto">
            <a:xfrm>
              <a:off x="2331" y="7744"/>
              <a:ext cx="117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40"/>
                </a:lnSpc>
                <a:spcAft>
                  <a:spcPts val="0"/>
                </a:spcAft>
              </a:pPr>
              <a:r>
                <a:rPr lang="uk-UA" sz="1200" b="1" dirty="0">
                  <a:effectLst/>
                  <a:latin typeface="Arial" panose="020B0604020202020204" pitchFamily="34" charset="0"/>
                  <a:ea typeface="Calibri" panose="020F0502020204030204" pitchFamily="34" charset="0"/>
                  <a:cs typeface="Calibri" panose="020F0502020204030204" pitchFamily="34" charset="0"/>
                </a:rPr>
                <a:t>Політика щодо якості</a:t>
              </a:r>
              <a:endParaRPr lang="uk-UA" sz="1100" dirty="0">
                <a:effectLst/>
                <a:latin typeface="Calibri" panose="020F0502020204030204" pitchFamily="34" charset="0"/>
                <a:ea typeface="Calibri" panose="020F0502020204030204" pitchFamily="34" charset="0"/>
              </a:endParaRPr>
            </a:p>
          </p:txBody>
        </p:sp>
        <p:sp>
          <p:nvSpPr>
            <p:cNvPr id="79" name="Text Box 404">
              <a:extLst>
                <a:ext uri="{FF2B5EF4-FFF2-40B4-BE49-F238E27FC236}">
                  <a16:creationId xmlns:a16="http://schemas.microsoft.com/office/drawing/2014/main" id="{F78EB3F4-4FC1-43DC-9FC4-73DD834122EF}"/>
                </a:ext>
              </a:extLst>
            </p:cNvPr>
            <p:cNvSpPr txBox="1">
              <a:spLocks noChangeArrowheads="1"/>
            </p:cNvSpPr>
            <p:nvPr/>
          </p:nvSpPr>
          <p:spPr bwMode="auto">
            <a:xfrm>
              <a:off x="3707" y="7803"/>
              <a:ext cx="3858"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15"/>
                </a:lnSpc>
                <a:spcAft>
                  <a:spcPts val="0"/>
                </a:spcAft>
              </a:pPr>
              <a:r>
                <a:rPr lang="uk-UA" sz="1000" b="1" dirty="0">
                  <a:effectLst/>
                  <a:latin typeface="Calibri" panose="020F0502020204030204" pitchFamily="34" charset="0"/>
                  <a:ea typeface="Calibri" panose="020F0502020204030204" pitchFamily="34" charset="0"/>
                </a:rPr>
                <a:t>Підтримка розвитку викладацької майстерності:</a:t>
              </a:r>
              <a:endParaRPr lang="uk-UA" sz="1100" dirty="0">
                <a:effectLst/>
                <a:latin typeface="Calibri" panose="020F0502020204030204" pitchFamily="34" charset="0"/>
                <a:ea typeface="Calibri" panose="020F0502020204030204" pitchFamily="34" charset="0"/>
              </a:endParaRPr>
            </a:p>
            <a:p>
              <a:pPr marL="342900" lvl="0" indent="-342900">
                <a:spcBef>
                  <a:spcPts val="470"/>
                </a:spcBef>
                <a:spcAft>
                  <a:spcPts val="0"/>
                </a:spcAft>
                <a:buSzPts val="700"/>
                <a:buFont typeface="Calibri" panose="020F0502020204030204" pitchFamily="34" charset="0"/>
                <a:buChar char="•"/>
                <a:tabLst>
                  <a:tab pos="86995" algn="l"/>
                </a:tabLst>
              </a:pPr>
              <a:r>
                <a:rPr lang="uk-UA" sz="800" spc="55" dirty="0">
                  <a:effectLst/>
                  <a:latin typeface="Calibri" panose="020F0502020204030204" pitchFamily="34" charset="0"/>
                  <a:ea typeface="Calibri" panose="020F0502020204030204" pitchFamily="34" charset="0"/>
                </a:rPr>
                <a:t>Інструменти для розвитку</a:t>
              </a:r>
              <a:endParaRPr lang="uk-UA" sz="1100" spc="55" dirty="0">
                <a:effectLst/>
                <a:latin typeface="Calibri" panose="020F0502020204030204" pitchFamily="34" charset="0"/>
                <a:ea typeface="Calibri" panose="020F0502020204030204" pitchFamily="34" charset="0"/>
              </a:endParaRPr>
            </a:p>
            <a:p>
              <a:pPr marL="342900" lvl="0" indent="-342900">
                <a:lnSpc>
                  <a:spcPts val="965"/>
                </a:lnSpc>
                <a:spcBef>
                  <a:spcPts val="100"/>
                </a:spcBef>
                <a:spcAft>
                  <a:spcPts val="0"/>
                </a:spcAft>
                <a:buSzPts val="700"/>
                <a:buFont typeface="Calibri" panose="020F0502020204030204" pitchFamily="34" charset="0"/>
                <a:buChar char="•"/>
                <a:tabLst>
                  <a:tab pos="86360" algn="l"/>
                </a:tabLst>
              </a:pPr>
              <a:r>
                <a:rPr lang="uk-UA" sz="800" spc="55" dirty="0">
                  <a:effectLst/>
                  <a:latin typeface="Calibri" panose="020F0502020204030204" pitchFamily="34" charset="0"/>
                  <a:ea typeface="Calibri" panose="020F0502020204030204" pitchFamily="34" charset="0"/>
                </a:rPr>
                <a:t>Інструменти для </a:t>
              </a:r>
              <a:r>
                <a:rPr lang="uk-UA" sz="800" spc="55">
                  <a:effectLst/>
                  <a:latin typeface="Calibri" panose="020F0502020204030204" pitchFamily="34" charset="0"/>
                  <a:ea typeface="Calibri" panose="020F0502020204030204" pitchFamily="34" charset="0"/>
                </a:rPr>
                <a:t>самооцінювання</a:t>
              </a:r>
              <a:endParaRPr lang="uk-UA" sz="1100" spc="55" dirty="0">
                <a:effectLst/>
                <a:latin typeface="Calibri" panose="020F0502020204030204" pitchFamily="34" charset="0"/>
                <a:ea typeface="Calibri" panose="020F0502020204030204" pitchFamily="34" charset="0"/>
              </a:endParaRPr>
            </a:p>
          </p:txBody>
        </p:sp>
        <p:sp>
          <p:nvSpPr>
            <p:cNvPr id="80" name="Text Box 403">
              <a:extLst>
                <a:ext uri="{FF2B5EF4-FFF2-40B4-BE49-F238E27FC236}">
                  <a16:creationId xmlns:a16="http://schemas.microsoft.com/office/drawing/2014/main" id="{46AB7099-61A6-4FC3-8561-97B608B27FCF}"/>
                </a:ext>
              </a:extLst>
            </p:cNvPr>
            <p:cNvSpPr txBox="1">
              <a:spLocks noChangeArrowheads="1"/>
            </p:cNvSpPr>
            <p:nvPr/>
          </p:nvSpPr>
          <p:spPr bwMode="auto">
            <a:xfrm>
              <a:off x="8262" y="7569"/>
              <a:ext cx="1399"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0795" algn="ctr">
                <a:lnSpc>
                  <a:spcPts val="1220"/>
                </a:lnSpc>
                <a:spcAft>
                  <a:spcPts val="0"/>
                </a:spcAft>
              </a:pPr>
              <a:r>
                <a:rPr lang="uk-UA" sz="1200" b="1" dirty="0">
                  <a:effectLst/>
                  <a:latin typeface="Calibri" panose="020F0502020204030204" pitchFamily="34" charset="0"/>
                  <a:ea typeface="Calibri" panose="020F0502020204030204" pitchFamily="34" charset="0"/>
                </a:rPr>
                <a:t>Оцінювання наявного персоналу</a:t>
              </a:r>
              <a:endParaRPr lang="uk-UA" sz="1100" dirty="0">
                <a:effectLst/>
                <a:latin typeface="Calibri" panose="020F0502020204030204" pitchFamily="34" charset="0"/>
                <a:ea typeface="Calibri" panose="020F0502020204030204" pitchFamily="34" charset="0"/>
              </a:endParaRPr>
            </a:p>
          </p:txBody>
        </p:sp>
        <p:sp>
          <p:nvSpPr>
            <p:cNvPr id="81" name="Text Box 402">
              <a:extLst>
                <a:ext uri="{FF2B5EF4-FFF2-40B4-BE49-F238E27FC236}">
                  <a16:creationId xmlns:a16="http://schemas.microsoft.com/office/drawing/2014/main" id="{5CCAD504-6A3C-489B-9705-5D1F4E7C209F}"/>
                </a:ext>
              </a:extLst>
            </p:cNvPr>
            <p:cNvSpPr txBox="1">
              <a:spLocks noChangeArrowheads="1"/>
            </p:cNvSpPr>
            <p:nvPr/>
          </p:nvSpPr>
          <p:spPr bwMode="auto">
            <a:xfrm>
              <a:off x="6120" y="4699"/>
              <a:ext cx="3683"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465455">
                <a:spcBef>
                  <a:spcPts val="280"/>
                </a:spcBef>
                <a:spcAft>
                  <a:spcPts val="0"/>
                </a:spcAft>
              </a:pPr>
              <a:r>
                <a:rPr lang="uk-UA" sz="1000" b="1" dirty="0">
                  <a:effectLst/>
                  <a:latin typeface="Calibri" panose="020F0502020204030204" pitchFamily="34" charset="0"/>
                  <a:ea typeface="Calibri" panose="020F0502020204030204" pitchFamily="34" charset="0"/>
                </a:rPr>
                <a:t>Якість освітнього середовища</a:t>
              </a:r>
              <a:endParaRPr lang="uk-UA" sz="1100" dirty="0">
                <a:effectLst/>
                <a:latin typeface="Calibri" panose="020F0502020204030204" pitchFamily="34" charset="0"/>
                <a:ea typeface="Calibri" panose="020F0502020204030204" pitchFamily="34" charset="0"/>
              </a:endParaRPr>
            </a:p>
          </p:txBody>
        </p:sp>
        <p:sp>
          <p:nvSpPr>
            <p:cNvPr id="82" name="Text Box 401">
              <a:extLst>
                <a:ext uri="{FF2B5EF4-FFF2-40B4-BE49-F238E27FC236}">
                  <a16:creationId xmlns:a16="http://schemas.microsoft.com/office/drawing/2014/main" id="{E8C06F68-FF98-42D1-BD94-5B8401E464C0}"/>
                </a:ext>
              </a:extLst>
            </p:cNvPr>
            <p:cNvSpPr txBox="1">
              <a:spLocks noChangeArrowheads="1"/>
            </p:cNvSpPr>
            <p:nvPr/>
          </p:nvSpPr>
          <p:spPr bwMode="auto">
            <a:xfrm>
              <a:off x="5914" y="2527"/>
              <a:ext cx="3681"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62255" algn="ctr">
                <a:spcBef>
                  <a:spcPts val="355"/>
                </a:spcBef>
                <a:spcAft>
                  <a:spcPts val="0"/>
                </a:spcAft>
              </a:pPr>
              <a:r>
                <a:rPr lang="uk-UA" sz="1000" b="1" dirty="0">
                  <a:effectLst/>
                  <a:latin typeface="Calibri" panose="020F0502020204030204" pitchFamily="34" charset="0"/>
                  <a:ea typeface="Calibri" panose="020F0502020204030204" pitchFamily="34" charset="0"/>
                </a:rPr>
                <a:t>Характеристики контингенту студентів</a:t>
              </a:r>
              <a:endParaRPr lang="uk-UA" sz="1100" dirty="0">
                <a:effectLst/>
                <a:latin typeface="Calibri" panose="020F0502020204030204" pitchFamily="34" charset="0"/>
                <a:ea typeface="Calibri" panose="020F0502020204030204" pitchFamily="34" charset="0"/>
              </a:endParaRPr>
            </a:p>
          </p:txBody>
        </p:sp>
      </p:grpSp>
      <p:grpSp>
        <p:nvGrpSpPr>
          <p:cNvPr id="83" name="Group 397">
            <a:extLst>
              <a:ext uri="{FF2B5EF4-FFF2-40B4-BE49-F238E27FC236}">
                <a16:creationId xmlns:a16="http://schemas.microsoft.com/office/drawing/2014/main" id="{0CD0A729-72CC-4A24-98C0-0C950860A1E1}"/>
              </a:ext>
            </a:extLst>
          </p:cNvPr>
          <p:cNvGrpSpPr>
            <a:grpSpLocks/>
          </p:cNvGrpSpPr>
          <p:nvPr/>
        </p:nvGrpSpPr>
        <p:grpSpPr bwMode="auto">
          <a:xfrm>
            <a:off x="9493346" y="1801190"/>
            <a:ext cx="1240928" cy="494690"/>
            <a:chOff x="12019" y="218"/>
            <a:chExt cx="1361" cy="512"/>
          </a:xfrm>
        </p:grpSpPr>
        <p:sp>
          <p:nvSpPr>
            <p:cNvPr id="84" name="Freeform 399">
              <a:extLst>
                <a:ext uri="{FF2B5EF4-FFF2-40B4-BE49-F238E27FC236}">
                  <a16:creationId xmlns:a16="http://schemas.microsoft.com/office/drawing/2014/main" id="{90108D3A-379D-4176-A143-A120B98561A5}"/>
                </a:ext>
              </a:extLst>
            </p:cNvPr>
            <p:cNvSpPr>
              <a:spLocks/>
            </p:cNvSpPr>
            <p:nvPr/>
          </p:nvSpPr>
          <p:spPr bwMode="auto">
            <a:xfrm>
              <a:off x="12019" y="217"/>
              <a:ext cx="1361" cy="512"/>
            </a:xfrm>
            <a:custGeom>
              <a:avLst/>
              <a:gdLst>
                <a:gd name="T0" fmla="+- 0 13295 12019"/>
                <a:gd name="T1" fmla="*/ T0 w 1361"/>
                <a:gd name="T2" fmla="+- 0 218 218"/>
                <a:gd name="T3" fmla="*/ 218 h 512"/>
                <a:gd name="T4" fmla="+- 0 12104 12019"/>
                <a:gd name="T5" fmla="*/ T4 w 1361"/>
                <a:gd name="T6" fmla="+- 0 218 218"/>
                <a:gd name="T7" fmla="*/ 218 h 512"/>
                <a:gd name="T8" fmla="+- 0 12071 12019"/>
                <a:gd name="T9" fmla="*/ T8 w 1361"/>
                <a:gd name="T10" fmla="+- 0 224 218"/>
                <a:gd name="T11" fmla="*/ 224 h 512"/>
                <a:gd name="T12" fmla="+- 0 12044 12019"/>
                <a:gd name="T13" fmla="*/ T12 w 1361"/>
                <a:gd name="T14" fmla="+- 0 243 218"/>
                <a:gd name="T15" fmla="*/ 243 h 512"/>
                <a:gd name="T16" fmla="+- 0 12026 12019"/>
                <a:gd name="T17" fmla="*/ T16 w 1361"/>
                <a:gd name="T18" fmla="+- 0 270 218"/>
                <a:gd name="T19" fmla="*/ 270 h 512"/>
                <a:gd name="T20" fmla="+- 0 12019 12019"/>
                <a:gd name="T21" fmla="*/ T20 w 1361"/>
                <a:gd name="T22" fmla="+- 0 303 218"/>
                <a:gd name="T23" fmla="*/ 303 h 512"/>
                <a:gd name="T24" fmla="+- 0 12019 12019"/>
                <a:gd name="T25" fmla="*/ T24 w 1361"/>
                <a:gd name="T26" fmla="+- 0 644 218"/>
                <a:gd name="T27" fmla="*/ 644 h 512"/>
                <a:gd name="T28" fmla="+- 0 12026 12019"/>
                <a:gd name="T29" fmla="*/ T28 w 1361"/>
                <a:gd name="T30" fmla="+- 0 677 218"/>
                <a:gd name="T31" fmla="*/ 677 h 512"/>
                <a:gd name="T32" fmla="+- 0 12044 12019"/>
                <a:gd name="T33" fmla="*/ T32 w 1361"/>
                <a:gd name="T34" fmla="+- 0 704 218"/>
                <a:gd name="T35" fmla="*/ 704 h 512"/>
                <a:gd name="T36" fmla="+- 0 12071 12019"/>
                <a:gd name="T37" fmla="*/ T36 w 1361"/>
                <a:gd name="T38" fmla="+- 0 722 218"/>
                <a:gd name="T39" fmla="*/ 722 h 512"/>
                <a:gd name="T40" fmla="+- 0 12104 12019"/>
                <a:gd name="T41" fmla="*/ T40 w 1361"/>
                <a:gd name="T42" fmla="+- 0 729 218"/>
                <a:gd name="T43" fmla="*/ 729 h 512"/>
                <a:gd name="T44" fmla="+- 0 13295 12019"/>
                <a:gd name="T45" fmla="*/ T44 w 1361"/>
                <a:gd name="T46" fmla="+- 0 729 218"/>
                <a:gd name="T47" fmla="*/ 729 h 512"/>
                <a:gd name="T48" fmla="+- 0 13328 12019"/>
                <a:gd name="T49" fmla="*/ T48 w 1361"/>
                <a:gd name="T50" fmla="+- 0 722 218"/>
                <a:gd name="T51" fmla="*/ 722 h 512"/>
                <a:gd name="T52" fmla="+- 0 13355 12019"/>
                <a:gd name="T53" fmla="*/ T52 w 1361"/>
                <a:gd name="T54" fmla="+- 0 704 218"/>
                <a:gd name="T55" fmla="*/ 704 h 512"/>
                <a:gd name="T56" fmla="+- 0 13373 12019"/>
                <a:gd name="T57" fmla="*/ T56 w 1361"/>
                <a:gd name="T58" fmla="+- 0 677 218"/>
                <a:gd name="T59" fmla="*/ 677 h 512"/>
                <a:gd name="T60" fmla="+- 0 13380 12019"/>
                <a:gd name="T61" fmla="*/ T60 w 1361"/>
                <a:gd name="T62" fmla="+- 0 644 218"/>
                <a:gd name="T63" fmla="*/ 644 h 512"/>
                <a:gd name="T64" fmla="+- 0 13380 12019"/>
                <a:gd name="T65" fmla="*/ T64 w 1361"/>
                <a:gd name="T66" fmla="+- 0 303 218"/>
                <a:gd name="T67" fmla="*/ 303 h 512"/>
                <a:gd name="T68" fmla="+- 0 13373 12019"/>
                <a:gd name="T69" fmla="*/ T68 w 1361"/>
                <a:gd name="T70" fmla="+- 0 270 218"/>
                <a:gd name="T71" fmla="*/ 270 h 512"/>
                <a:gd name="T72" fmla="+- 0 13355 12019"/>
                <a:gd name="T73" fmla="*/ T72 w 1361"/>
                <a:gd name="T74" fmla="+- 0 243 218"/>
                <a:gd name="T75" fmla="*/ 243 h 512"/>
                <a:gd name="T76" fmla="+- 0 13328 12019"/>
                <a:gd name="T77" fmla="*/ T76 w 1361"/>
                <a:gd name="T78" fmla="+- 0 224 218"/>
                <a:gd name="T79" fmla="*/ 224 h 512"/>
                <a:gd name="T80" fmla="+- 0 13295 12019"/>
                <a:gd name="T81" fmla="*/ T80 w 1361"/>
                <a:gd name="T82" fmla="+- 0 218 218"/>
                <a:gd name="T83" fmla="*/ 218 h 5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361" h="512">
                  <a:moveTo>
                    <a:pt x="1276" y="0"/>
                  </a:moveTo>
                  <a:lnTo>
                    <a:pt x="85" y="0"/>
                  </a:lnTo>
                  <a:lnTo>
                    <a:pt x="52" y="6"/>
                  </a:lnTo>
                  <a:lnTo>
                    <a:pt x="25" y="25"/>
                  </a:lnTo>
                  <a:lnTo>
                    <a:pt x="7" y="52"/>
                  </a:lnTo>
                  <a:lnTo>
                    <a:pt x="0" y="85"/>
                  </a:lnTo>
                  <a:lnTo>
                    <a:pt x="0" y="426"/>
                  </a:lnTo>
                  <a:lnTo>
                    <a:pt x="7" y="459"/>
                  </a:lnTo>
                  <a:lnTo>
                    <a:pt x="25" y="486"/>
                  </a:lnTo>
                  <a:lnTo>
                    <a:pt x="52" y="504"/>
                  </a:lnTo>
                  <a:lnTo>
                    <a:pt x="85" y="511"/>
                  </a:lnTo>
                  <a:lnTo>
                    <a:pt x="1276" y="511"/>
                  </a:lnTo>
                  <a:lnTo>
                    <a:pt x="1309" y="504"/>
                  </a:lnTo>
                  <a:lnTo>
                    <a:pt x="1336" y="486"/>
                  </a:lnTo>
                  <a:lnTo>
                    <a:pt x="1354" y="459"/>
                  </a:lnTo>
                  <a:lnTo>
                    <a:pt x="1361" y="426"/>
                  </a:lnTo>
                  <a:lnTo>
                    <a:pt x="1361" y="85"/>
                  </a:lnTo>
                  <a:lnTo>
                    <a:pt x="1354" y="52"/>
                  </a:lnTo>
                  <a:lnTo>
                    <a:pt x="1336" y="25"/>
                  </a:lnTo>
                  <a:lnTo>
                    <a:pt x="1309" y="6"/>
                  </a:lnTo>
                  <a:lnTo>
                    <a:pt x="1276" y="0"/>
                  </a:lnTo>
                  <a:close/>
                </a:path>
              </a:pathLst>
            </a:custGeom>
            <a:solidFill>
              <a:srgbClr val="FFED4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uk-UA"/>
            </a:p>
          </p:txBody>
        </p:sp>
        <p:sp>
          <p:nvSpPr>
            <p:cNvPr id="85" name="Text Box 398">
              <a:extLst>
                <a:ext uri="{FF2B5EF4-FFF2-40B4-BE49-F238E27FC236}">
                  <a16:creationId xmlns:a16="http://schemas.microsoft.com/office/drawing/2014/main" id="{101E5AE0-E26B-43F3-A7B7-539E5DE2BF36}"/>
                </a:ext>
              </a:extLst>
            </p:cNvPr>
            <p:cNvSpPr txBox="1">
              <a:spLocks noChangeArrowheads="1"/>
            </p:cNvSpPr>
            <p:nvPr/>
          </p:nvSpPr>
          <p:spPr bwMode="auto">
            <a:xfrm>
              <a:off x="12019" y="217"/>
              <a:ext cx="136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5730">
                <a:spcBef>
                  <a:spcPts val="415"/>
                </a:spcBef>
                <a:spcAft>
                  <a:spcPts val="0"/>
                </a:spcAft>
              </a:pPr>
              <a:r>
                <a:rPr lang="uk-UA" sz="1400" b="1" dirty="0">
                  <a:effectLst/>
                  <a:latin typeface="Calibri" panose="020F0502020204030204" pitchFamily="34" charset="0"/>
                  <a:ea typeface="Calibri" panose="020F0502020204030204" pitchFamily="34" charset="0"/>
                </a:rPr>
                <a:t>Контракти з викладачами</a:t>
              </a:r>
              <a:endParaRPr lang="uk-UA" sz="1100" dirty="0">
                <a:effectLst/>
                <a:latin typeface="Calibri" panose="020F0502020204030204" pitchFamily="34" charset="0"/>
                <a:ea typeface="Calibri" panose="020F0502020204030204" pitchFamily="34" charset="0"/>
              </a:endParaRPr>
            </a:p>
          </p:txBody>
        </p:sp>
      </p:grpSp>
      <p:sp>
        <p:nvSpPr>
          <p:cNvPr id="86" name="Rectangle 70">
            <a:extLst>
              <a:ext uri="{FF2B5EF4-FFF2-40B4-BE49-F238E27FC236}">
                <a16:creationId xmlns:a16="http://schemas.microsoft.com/office/drawing/2014/main" id="{D2A470CC-32CA-4578-B249-6BA5ADAD8502}"/>
              </a:ext>
            </a:extLst>
          </p:cNvPr>
          <p:cNvSpPr>
            <a:spLocks noChangeArrowheads="1"/>
          </p:cNvSpPr>
          <p:nvPr/>
        </p:nvSpPr>
        <p:spPr bwMode="auto">
          <a:xfrm>
            <a:off x="1749287" y="6980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9312" tIns="990288" rIns="91440" bIns="45720" numCol="1" anchor="ctr" anchorCtr="0" compatLnSpc="1">
            <a:prstTxWarp prst="textNoShape">
              <a:avLst/>
            </a:prstTxWarp>
            <a:spAutoFit/>
          </a:bodyPr>
          <a:lstStyle/>
          <a:p>
            <a:endParaRPr lang="uk-UA"/>
          </a:p>
        </p:txBody>
      </p:sp>
      <p:sp>
        <p:nvSpPr>
          <p:cNvPr id="87" name="Rectangle 91">
            <a:extLst>
              <a:ext uri="{FF2B5EF4-FFF2-40B4-BE49-F238E27FC236}">
                <a16:creationId xmlns:a16="http://schemas.microsoft.com/office/drawing/2014/main" id="{008496D4-1E8D-42C2-A9E5-D4BFC8393498}"/>
              </a:ext>
            </a:extLst>
          </p:cNvPr>
          <p:cNvSpPr>
            <a:spLocks noChangeArrowheads="1"/>
          </p:cNvSpPr>
          <p:nvPr/>
        </p:nvSpPr>
        <p:spPr bwMode="auto">
          <a:xfrm>
            <a:off x="1749287" y="785938"/>
            <a:ext cx="12192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uk-UA"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uk-U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uk-UA" sz="1800" b="0" i="0" u="none" strike="noStrike" cap="none" normalizeH="0" baseline="0" dirty="0">
              <a:ln>
                <a:noFill/>
              </a:ln>
              <a:solidFill>
                <a:schemeClr val="tx1"/>
              </a:solidFill>
              <a:effectLst/>
              <a:latin typeface="Arial" panose="020B0604020202020204" pitchFamily="34" charset="0"/>
            </a:endParaRPr>
          </a:p>
        </p:txBody>
      </p:sp>
      <p:sp>
        <p:nvSpPr>
          <p:cNvPr id="88" name="Прямокутник 87">
            <a:extLst>
              <a:ext uri="{FF2B5EF4-FFF2-40B4-BE49-F238E27FC236}">
                <a16:creationId xmlns:a16="http://schemas.microsoft.com/office/drawing/2014/main" id="{256374C3-572E-4C63-A92E-70013CB30198}"/>
              </a:ext>
            </a:extLst>
          </p:cNvPr>
          <p:cNvSpPr/>
          <p:nvPr/>
        </p:nvSpPr>
        <p:spPr>
          <a:xfrm>
            <a:off x="8065632" y="1694145"/>
            <a:ext cx="1434318" cy="646331"/>
          </a:xfrm>
          <a:prstGeom prst="rect">
            <a:avLst/>
          </a:prstGeom>
        </p:spPr>
        <p:txBody>
          <a:bodyPr wrap="square">
            <a:spAutoFit/>
          </a:bodyPr>
          <a:lstStyle/>
          <a:p>
            <a:pPr lvl="0" eaLnBrk="0" fontAlgn="base" hangingPunct="0">
              <a:spcBef>
                <a:spcPct val="0"/>
              </a:spcBef>
              <a:spcAft>
                <a:spcPct val="0"/>
              </a:spcAft>
            </a:pPr>
            <a:r>
              <a:rPr lang="uk-UA" altLang="uk-UA" dirty="0">
                <a:latin typeface="Arial" panose="020B0604020202020204" pitchFamily="34" charset="0"/>
                <a:cs typeface="Arial" panose="020B0604020202020204" pitchFamily="34" charset="0"/>
              </a:rPr>
              <a:t>Кафедри та факультети</a:t>
            </a:r>
            <a:endParaRPr lang="en-US" altLang="uk-UA" dirty="0">
              <a:latin typeface="Arial" panose="020B0604020202020204" pitchFamily="34" charset="0"/>
              <a:ea typeface="Calibri" panose="020F0502020204030204" pitchFamily="34" charset="0"/>
              <a:cs typeface="Arial" panose="020B0604020202020204" pitchFamily="34" charset="0"/>
            </a:endParaRPr>
          </a:p>
        </p:txBody>
      </p:sp>
      <p:sp>
        <p:nvSpPr>
          <p:cNvPr id="89" name="Text Box 453">
            <a:extLst>
              <a:ext uri="{FF2B5EF4-FFF2-40B4-BE49-F238E27FC236}">
                <a16:creationId xmlns:a16="http://schemas.microsoft.com/office/drawing/2014/main" id="{15211513-6AA4-4ABB-A99C-BBB2CA78E309}"/>
              </a:ext>
            </a:extLst>
          </p:cNvPr>
          <p:cNvSpPr txBox="1">
            <a:spLocks noChangeArrowheads="1"/>
          </p:cNvSpPr>
          <p:nvPr/>
        </p:nvSpPr>
        <p:spPr bwMode="auto">
          <a:xfrm>
            <a:off x="8610600" y="4318410"/>
            <a:ext cx="1720988"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720"/>
              </a:lnSpc>
              <a:spcAft>
                <a:spcPts val="0"/>
              </a:spcAft>
            </a:pPr>
            <a:r>
              <a:rPr lang="uk-UA" sz="1200" b="1" dirty="0">
                <a:effectLst/>
                <a:latin typeface="Calibri" panose="020F0502020204030204" pitchFamily="34" charset="0"/>
                <a:ea typeface="Calibri" panose="020F0502020204030204" pitchFamily="34" charset="0"/>
              </a:rPr>
              <a:t>Викладацький колектив</a:t>
            </a:r>
            <a:endParaRPr lang="uk-UA" sz="1200" dirty="0">
              <a:effectLst/>
              <a:latin typeface="Calibri" panose="020F0502020204030204" pitchFamily="34" charset="0"/>
              <a:ea typeface="Calibri" panose="020F0502020204030204" pitchFamily="34" charset="0"/>
            </a:endParaRPr>
          </a:p>
        </p:txBody>
      </p:sp>
      <p:sp>
        <p:nvSpPr>
          <p:cNvPr id="91" name="Стрілка: угору 90">
            <a:extLst>
              <a:ext uri="{FF2B5EF4-FFF2-40B4-BE49-F238E27FC236}">
                <a16:creationId xmlns:a16="http://schemas.microsoft.com/office/drawing/2014/main" id="{6CF2593F-96C5-4A5E-B17D-E5617D68660E}"/>
              </a:ext>
            </a:extLst>
          </p:cNvPr>
          <p:cNvSpPr/>
          <p:nvPr/>
        </p:nvSpPr>
        <p:spPr>
          <a:xfrm rot="898459">
            <a:off x="2224278" y="4092627"/>
            <a:ext cx="652007" cy="15113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dirty="0">
                <a:solidFill>
                  <a:schemeClr val="tx1"/>
                </a:solidFill>
              </a:rPr>
              <a:t>Вимоги</a:t>
            </a:r>
          </a:p>
        </p:txBody>
      </p:sp>
      <p:sp>
        <p:nvSpPr>
          <p:cNvPr id="92" name="Стрілка: угору 91">
            <a:extLst>
              <a:ext uri="{FF2B5EF4-FFF2-40B4-BE49-F238E27FC236}">
                <a16:creationId xmlns:a16="http://schemas.microsoft.com/office/drawing/2014/main" id="{941ED5C9-5ADA-4E50-9370-3243F27AD059}"/>
              </a:ext>
            </a:extLst>
          </p:cNvPr>
          <p:cNvSpPr/>
          <p:nvPr/>
        </p:nvSpPr>
        <p:spPr>
          <a:xfrm rot="11714950">
            <a:off x="2657723" y="4037014"/>
            <a:ext cx="652007" cy="16682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uk-UA" sz="1300" dirty="0"/>
              <a:t>Докази виконання</a:t>
            </a:r>
          </a:p>
        </p:txBody>
      </p:sp>
      <p:cxnSp>
        <p:nvCxnSpPr>
          <p:cNvPr id="93" name="Line 441">
            <a:extLst>
              <a:ext uri="{FF2B5EF4-FFF2-40B4-BE49-F238E27FC236}">
                <a16:creationId xmlns:a16="http://schemas.microsoft.com/office/drawing/2014/main" id="{7AB4075E-3697-4A02-AFA5-FF0C9332F097}"/>
              </a:ext>
            </a:extLst>
          </p:cNvPr>
          <p:cNvCxnSpPr>
            <a:cxnSpLocks noChangeShapeType="1"/>
          </p:cNvCxnSpPr>
          <p:nvPr/>
        </p:nvCxnSpPr>
        <p:spPr bwMode="auto">
          <a:xfrm flipV="1">
            <a:off x="5115422" y="2460512"/>
            <a:ext cx="520065" cy="477838"/>
          </a:xfrm>
          <a:prstGeom prst="line">
            <a:avLst/>
          </a:prstGeom>
          <a:noFill/>
          <a:ln w="12700">
            <a:solidFill>
              <a:srgbClr val="528CC1"/>
            </a:solidFill>
            <a:prstDash val="solid"/>
            <a:round/>
            <a:headEnd/>
            <a:tailEnd/>
          </a:ln>
          <a:extLst>
            <a:ext uri="{909E8E84-426E-40DD-AFC4-6F175D3DCCD1}">
              <a14:hiddenFill xmlns:a14="http://schemas.microsoft.com/office/drawing/2010/main">
                <a:noFill/>
              </a14:hiddenFill>
            </a:ext>
          </a:extLst>
        </p:spPr>
      </p:cxnSp>
      <p:cxnSp>
        <p:nvCxnSpPr>
          <p:cNvPr id="96" name="Line 426">
            <a:extLst>
              <a:ext uri="{FF2B5EF4-FFF2-40B4-BE49-F238E27FC236}">
                <a16:creationId xmlns:a16="http://schemas.microsoft.com/office/drawing/2014/main" id="{037892AA-D725-4219-A926-8A4BD5B7A2F1}"/>
              </a:ext>
            </a:extLst>
          </p:cNvPr>
          <p:cNvCxnSpPr>
            <a:cxnSpLocks noChangeShapeType="1"/>
          </p:cNvCxnSpPr>
          <p:nvPr/>
        </p:nvCxnSpPr>
        <p:spPr bwMode="auto">
          <a:xfrm flipV="1">
            <a:off x="5089387" y="3803537"/>
            <a:ext cx="531495" cy="331470"/>
          </a:xfrm>
          <a:prstGeom prst="line">
            <a:avLst/>
          </a:prstGeom>
          <a:noFill/>
          <a:ln w="12700">
            <a:solidFill>
              <a:srgbClr val="528CC1"/>
            </a:solidFill>
            <a:prstDash val="solid"/>
            <a:round/>
            <a:headEnd/>
            <a:tailEnd/>
          </a:ln>
          <a:extLst>
            <a:ext uri="{909E8E84-426E-40DD-AFC4-6F175D3DCCD1}">
              <a14:hiddenFill xmlns:a14="http://schemas.microsoft.com/office/drawing/2010/main">
                <a:noFill/>
              </a14:hiddenFill>
            </a:ext>
          </a:extLst>
        </p:spPr>
      </p:cxnSp>
      <p:grpSp>
        <p:nvGrpSpPr>
          <p:cNvPr id="101" name="Групувати 100">
            <a:extLst>
              <a:ext uri="{FF2B5EF4-FFF2-40B4-BE49-F238E27FC236}">
                <a16:creationId xmlns:a16="http://schemas.microsoft.com/office/drawing/2014/main" id="{A0CB7552-39FE-4F33-B139-B8117AE2A37E}"/>
              </a:ext>
            </a:extLst>
          </p:cNvPr>
          <p:cNvGrpSpPr/>
          <p:nvPr/>
        </p:nvGrpSpPr>
        <p:grpSpPr>
          <a:xfrm>
            <a:off x="156388" y="-50945"/>
            <a:ext cx="11924648" cy="1082447"/>
            <a:chOff x="156388" y="-50945"/>
            <a:chExt cx="11924648" cy="1082447"/>
          </a:xfrm>
        </p:grpSpPr>
        <p:pic>
          <p:nvPicPr>
            <p:cNvPr id="102" name="Рисунок 7" descr="eu-erasmus-logo">
              <a:extLst>
                <a:ext uri="{FF2B5EF4-FFF2-40B4-BE49-F238E27FC236}">
                  <a16:creationId xmlns:a16="http://schemas.microsoft.com/office/drawing/2014/main" id="{1DE8639E-3977-471C-8A10-546498141B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Рисунок 102">
              <a:extLst>
                <a:ext uri="{FF2B5EF4-FFF2-40B4-BE49-F238E27FC236}">
                  <a16:creationId xmlns:a16="http://schemas.microsoft.com/office/drawing/2014/main" id="{B409D223-541E-4549-A92A-2AAD3B602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104" name="Рисунок 1" descr="Doc-hub">
              <a:extLst>
                <a:ext uri="{FF2B5EF4-FFF2-40B4-BE49-F238E27FC236}">
                  <a16:creationId xmlns:a16="http://schemas.microsoft.com/office/drawing/2014/main" id="{9C235F57-5246-4283-AAC8-F7CE43DD11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Рисунок 104">
              <a:extLst>
                <a:ext uri="{FF2B5EF4-FFF2-40B4-BE49-F238E27FC236}">
                  <a16:creationId xmlns:a16="http://schemas.microsoft.com/office/drawing/2014/main" id="{EFEF8B37-91C1-4C59-BCD8-AEC42475B9A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336303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a:extLst>
              <a:ext uri="{FF2B5EF4-FFF2-40B4-BE49-F238E27FC236}">
                <a16:creationId xmlns:a16="http://schemas.microsoft.com/office/drawing/2014/main" id="{793530E4-1DAD-478C-85BA-F9853CD1060B}"/>
              </a:ext>
            </a:extLst>
          </p:cNvPr>
          <p:cNvSpPr>
            <a:spLocks noGrp="1"/>
          </p:cNvSpPr>
          <p:nvPr>
            <p:ph type="ctrTitle"/>
          </p:nvPr>
        </p:nvSpPr>
        <p:spPr>
          <a:xfrm>
            <a:off x="269038" y="1353567"/>
            <a:ext cx="11065435" cy="1439329"/>
          </a:xfrm>
        </p:spPr>
        <p:txBody>
          <a:bodyPr>
            <a:noAutofit/>
          </a:bodyPr>
          <a:lstStyle/>
          <a:p>
            <a:pPr algn="l"/>
            <a:r>
              <a:rPr lang="uk-UA" sz="3200" b="1" u="sng" dirty="0">
                <a:latin typeface="+mn-lt"/>
                <a:ea typeface="+mn-ea"/>
                <a:cs typeface="+mn-cs"/>
              </a:rPr>
              <a:t>Рекомендації щодо системи ВЗЯ</a:t>
            </a:r>
            <a:r>
              <a:rPr lang="en-US" sz="3200" b="1" u="sng">
                <a:latin typeface="+mn-lt"/>
                <a:ea typeface="+mn-ea"/>
                <a:cs typeface="+mn-cs"/>
              </a:rPr>
              <a:t> </a:t>
            </a:r>
            <a:r>
              <a:rPr lang="uk-UA" sz="3200" b="1" u="sng">
                <a:latin typeface="+mn-lt"/>
                <a:ea typeface="+mn-ea"/>
                <a:cs typeface="+mn-cs"/>
              </a:rPr>
              <a:t>за проєктом </a:t>
            </a:r>
            <a:r>
              <a:rPr lang="uk-UA" sz="3200" b="1"/>
              <a:t>Ерасмус+ з Університетом Кінгстона (Великобританія)</a:t>
            </a:r>
            <a:r>
              <a:rPr lang="uk-UA" sz="3200" b="1" u="sng">
                <a:latin typeface="+mn-lt"/>
                <a:ea typeface="+mn-ea"/>
                <a:cs typeface="+mn-cs"/>
              </a:rPr>
              <a:t> </a:t>
            </a:r>
            <a:br>
              <a:rPr lang="uk-UA" sz="3200" b="1" u="sng" dirty="0">
                <a:latin typeface="+mn-lt"/>
                <a:ea typeface="+mn-ea"/>
                <a:cs typeface="+mn-cs"/>
              </a:rPr>
            </a:br>
            <a:br>
              <a:rPr lang="uk-UA" sz="1400" dirty="0"/>
            </a:br>
            <a:br>
              <a:rPr lang="uk-UA" sz="1400" b="1" dirty="0"/>
            </a:br>
            <a:br>
              <a:rPr lang="uk-UA" sz="1400" b="1" dirty="0"/>
            </a:br>
            <a:endParaRPr lang="uk-UA" sz="1400" b="1" dirty="0">
              <a:solidFill>
                <a:schemeClr val="accent1">
                  <a:lumMod val="75000"/>
                </a:schemeClr>
              </a:solidFill>
              <a:latin typeface="Arial" panose="020B0604020202020204" pitchFamily="34" charset="0"/>
              <a:cs typeface="Arial" panose="020B0604020202020204" pitchFamily="34" charset="0"/>
            </a:endParaRPr>
          </a:p>
        </p:txBody>
      </p:sp>
      <p:sp>
        <p:nvSpPr>
          <p:cNvPr id="7" name="Text Box 490">
            <a:extLst>
              <a:ext uri="{FF2B5EF4-FFF2-40B4-BE49-F238E27FC236}">
                <a16:creationId xmlns:a16="http://schemas.microsoft.com/office/drawing/2014/main" id="{88B415B7-8DD0-4D5F-9EBB-0EA257990897}"/>
              </a:ext>
            </a:extLst>
          </p:cNvPr>
          <p:cNvSpPr txBox="1">
            <a:spLocks noChangeArrowheads="1"/>
          </p:cNvSpPr>
          <p:nvPr/>
        </p:nvSpPr>
        <p:spPr bwMode="auto">
          <a:xfrm>
            <a:off x="10736125" y="7633858"/>
            <a:ext cx="635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uk-UA" sz="900" b="0" i="0" u="none" strike="noStrike" cap="none" normalizeH="0" baseline="0">
              <a:ln>
                <a:noFill/>
              </a:ln>
              <a:solidFill>
                <a:srgbClr val="8A8A8A"/>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uk-UA" sz="900" b="0" i="0" u="none" strike="noStrike" cap="none" normalizeH="0" baseline="0">
                <a:ln>
                  <a:noFill/>
                </a:ln>
                <a:solidFill>
                  <a:srgbClr val="8A8A8A"/>
                </a:solidFill>
                <a:effectLst/>
                <a:latin typeface="Arial" panose="020B0604020202020204" pitchFamily="34" charset="0"/>
                <a:ea typeface="Calibri" panose="020F0502020204030204" pitchFamily="34" charset="0"/>
                <a:cs typeface="Arial" panose="020B0604020202020204" pitchFamily="34" charset="0"/>
              </a:rPr>
              <a:t>7</a:t>
            </a:r>
            <a:endParaRPr kumimoji="0" lang="en-US" altLang="uk-UA" sz="1800" b="0" i="0" u="none" strike="noStrike" cap="none" normalizeH="0" baseline="0">
              <a:ln>
                <a:noFill/>
              </a:ln>
              <a:solidFill>
                <a:schemeClr val="tx1"/>
              </a:solidFill>
              <a:effectLst/>
              <a:latin typeface="Arial" panose="020B0604020202020204" pitchFamily="34" charset="0"/>
            </a:endParaRPr>
          </a:p>
        </p:txBody>
      </p:sp>
      <p:sp>
        <p:nvSpPr>
          <p:cNvPr id="86" name="Rectangle 70">
            <a:extLst>
              <a:ext uri="{FF2B5EF4-FFF2-40B4-BE49-F238E27FC236}">
                <a16:creationId xmlns:a16="http://schemas.microsoft.com/office/drawing/2014/main" id="{D2A470CC-32CA-4578-B249-6BA5ADAD8502}"/>
              </a:ext>
            </a:extLst>
          </p:cNvPr>
          <p:cNvSpPr>
            <a:spLocks noChangeArrowheads="1"/>
          </p:cNvSpPr>
          <p:nvPr/>
        </p:nvSpPr>
        <p:spPr bwMode="auto">
          <a:xfrm>
            <a:off x="1749287" y="6980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9312" tIns="990288" rIns="91440" bIns="45720" numCol="1" anchor="ctr" anchorCtr="0" compatLnSpc="1">
            <a:prstTxWarp prst="textNoShape">
              <a:avLst/>
            </a:prstTxWarp>
            <a:spAutoFit/>
          </a:bodyPr>
          <a:lstStyle/>
          <a:p>
            <a:endParaRPr lang="uk-UA"/>
          </a:p>
        </p:txBody>
      </p:sp>
      <p:sp>
        <p:nvSpPr>
          <p:cNvPr id="87" name="Rectangle 91">
            <a:extLst>
              <a:ext uri="{FF2B5EF4-FFF2-40B4-BE49-F238E27FC236}">
                <a16:creationId xmlns:a16="http://schemas.microsoft.com/office/drawing/2014/main" id="{008496D4-1E8D-42C2-A9E5-D4BFC8393498}"/>
              </a:ext>
            </a:extLst>
          </p:cNvPr>
          <p:cNvSpPr>
            <a:spLocks noChangeArrowheads="1"/>
          </p:cNvSpPr>
          <p:nvPr/>
        </p:nvSpPr>
        <p:spPr bwMode="auto">
          <a:xfrm>
            <a:off x="1749287" y="785938"/>
            <a:ext cx="12192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uk-UA"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uk-U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uk-UA" sz="1800" b="0" i="0" u="none" strike="noStrike" cap="none" normalizeH="0" baseline="0" dirty="0">
              <a:ln>
                <a:noFill/>
              </a:ln>
              <a:solidFill>
                <a:schemeClr val="tx1"/>
              </a:solidFill>
              <a:effectLst/>
              <a:latin typeface="Arial" panose="020B0604020202020204" pitchFamily="34" charset="0"/>
            </a:endParaRPr>
          </a:p>
        </p:txBody>
      </p:sp>
      <p:pic>
        <p:nvPicPr>
          <p:cNvPr id="90" name="Рисунок 89">
            <a:extLst>
              <a:ext uri="{FF2B5EF4-FFF2-40B4-BE49-F238E27FC236}">
                <a16:creationId xmlns:a16="http://schemas.microsoft.com/office/drawing/2014/main" id="{1381C651-E1C4-4790-AF5D-2555BB2B05EF}"/>
              </a:ext>
            </a:extLst>
          </p:cNvPr>
          <p:cNvPicPr>
            <a:picLocks noChangeAspect="1"/>
          </p:cNvPicPr>
          <p:nvPr/>
        </p:nvPicPr>
        <p:blipFill rotWithShape="1">
          <a:blip r:embed="rId3"/>
          <a:srcRect l="12717" t="24736" r="72446" b="50000"/>
          <a:stretch/>
        </p:blipFill>
        <p:spPr>
          <a:xfrm>
            <a:off x="10646673" y="1154501"/>
            <a:ext cx="884551" cy="847236"/>
          </a:xfrm>
          <a:prstGeom prst="rect">
            <a:avLst/>
          </a:prstGeom>
        </p:spPr>
      </p:pic>
      <p:graphicFrame>
        <p:nvGraphicFramePr>
          <p:cNvPr id="2" name="Таблиця 1">
            <a:extLst>
              <a:ext uri="{FF2B5EF4-FFF2-40B4-BE49-F238E27FC236}">
                <a16:creationId xmlns:a16="http://schemas.microsoft.com/office/drawing/2014/main" id="{6D7A7E5B-F92A-4545-BD3B-DCB20D44D3E2}"/>
              </a:ext>
            </a:extLst>
          </p:cNvPr>
          <p:cNvGraphicFramePr>
            <a:graphicFrameLocks noGrp="1"/>
          </p:cNvGraphicFramePr>
          <p:nvPr>
            <p:extLst>
              <p:ext uri="{D42A27DB-BD31-4B8C-83A1-F6EECF244321}">
                <p14:modId xmlns:p14="http://schemas.microsoft.com/office/powerpoint/2010/main" val="2056186056"/>
              </p:ext>
            </p:extLst>
          </p:nvPr>
        </p:nvGraphicFramePr>
        <p:xfrm>
          <a:off x="355169" y="2014226"/>
          <a:ext cx="11176055" cy="4484729"/>
        </p:xfrm>
        <a:graphic>
          <a:graphicData uri="http://schemas.openxmlformats.org/drawingml/2006/table">
            <a:tbl>
              <a:tblPr>
                <a:tableStyleId>{5C22544A-7EE6-4342-B048-85BDC9FD1C3A}</a:tableStyleId>
              </a:tblPr>
              <a:tblGrid>
                <a:gridCol w="404852">
                  <a:extLst>
                    <a:ext uri="{9D8B030D-6E8A-4147-A177-3AD203B41FA5}">
                      <a16:colId xmlns:a16="http://schemas.microsoft.com/office/drawing/2014/main" val="3360975681"/>
                    </a:ext>
                  </a:extLst>
                </a:gridCol>
                <a:gridCol w="3824078">
                  <a:extLst>
                    <a:ext uri="{9D8B030D-6E8A-4147-A177-3AD203B41FA5}">
                      <a16:colId xmlns:a16="http://schemas.microsoft.com/office/drawing/2014/main" val="3261273351"/>
                    </a:ext>
                  </a:extLst>
                </a:gridCol>
                <a:gridCol w="6947125">
                  <a:extLst>
                    <a:ext uri="{9D8B030D-6E8A-4147-A177-3AD203B41FA5}">
                      <a16:colId xmlns:a16="http://schemas.microsoft.com/office/drawing/2014/main" val="4283141523"/>
                    </a:ext>
                  </a:extLst>
                </a:gridCol>
              </a:tblGrid>
              <a:tr h="223146">
                <a:tc>
                  <a:txBody>
                    <a:bodyPr/>
                    <a:lstStyle/>
                    <a:p>
                      <a:pPr algn="ctr">
                        <a:spcAft>
                          <a:spcPts val="0"/>
                        </a:spcAft>
                      </a:pPr>
                      <a:r>
                        <a:rPr lang="uk-UA" sz="1200">
                          <a:effectLst/>
                        </a:rPr>
                        <a:t>№</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lgn="ctr">
                        <a:spcAft>
                          <a:spcPts val="0"/>
                        </a:spcAft>
                      </a:pPr>
                      <a:r>
                        <a:rPr lang="uk-UA" sz="1200">
                          <a:effectLst/>
                        </a:rPr>
                        <a:t>Кроки із удосконалення системи ВЗЯ</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lgn="ctr">
                        <a:spcAft>
                          <a:spcPts val="0"/>
                        </a:spcAft>
                      </a:pPr>
                      <a:r>
                        <a:rPr lang="uk-UA" sz="1200">
                          <a:effectLst/>
                        </a:rPr>
                        <a:t>Очікувані результати</a:t>
                      </a:r>
                      <a:endParaRPr lang="uk-UA" sz="1200">
                        <a:effectLst/>
                        <a:latin typeface="Times New Roman" panose="02020603050405020304" pitchFamily="18" charset="0"/>
                        <a:ea typeface="Times New Roman" panose="02020603050405020304" pitchFamily="18" charset="0"/>
                      </a:endParaRPr>
                    </a:p>
                  </a:txBody>
                  <a:tcPr marL="41840" marR="41840" marT="0" marB="0"/>
                </a:tc>
                <a:extLst>
                  <a:ext uri="{0D108BD9-81ED-4DB2-BD59-A6C34878D82A}">
                    <a16:rowId xmlns:a16="http://schemas.microsoft.com/office/drawing/2014/main" val="1766683737"/>
                  </a:ext>
                </a:extLst>
              </a:tr>
              <a:tr h="1115728">
                <a:tc>
                  <a:txBody>
                    <a:bodyPr/>
                    <a:lstStyle/>
                    <a:p>
                      <a:pPr>
                        <a:spcAft>
                          <a:spcPts val="0"/>
                        </a:spcAft>
                      </a:pPr>
                      <a:r>
                        <a:rPr lang="uk-UA" sz="1200">
                          <a:effectLst/>
                        </a:rPr>
                        <a:t>1</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lnSpc>
                          <a:spcPct val="107000"/>
                        </a:lnSpc>
                        <a:spcAft>
                          <a:spcPts val="0"/>
                        </a:spcAft>
                      </a:pPr>
                      <a:r>
                        <a:rPr lang="uk-UA" sz="1200">
                          <a:effectLst/>
                        </a:rPr>
                        <a:t>Онлайн електронні журнали відвідування та поточної успішності  / рекомендації щодо зміни  нормативних документів та розроблення форм онлайн електронних журналів </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a:effectLst/>
                        </a:rPr>
                        <a:t>1. Ідентифікування відвідуваності студентів на заняттях. </a:t>
                      </a:r>
                    </a:p>
                    <a:p>
                      <a:pPr>
                        <a:spcAft>
                          <a:spcPts val="0"/>
                        </a:spcAft>
                      </a:pPr>
                      <a:r>
                        <a:rPr lang="uk-UA" sz="1200">
                          <a:effectLst/>
                        </a:rPr>
                        <a:t>2. Забезпечення підтримки та зв'язку із студентами, що мають проблеми із навчанням. </a:t>
                      </a:r>
                    </a:p>
                    <a:p>
                      <a:pPr>
                        <a:spcAft>
                          <a:spcPts val="0"/>
                        </a:spcAft>
                      </a:pPr>
                      <a:r>
                        <a:rPr lang="uk-UA" sz="1200">
                          <a:effectLst/>
                        </a:rPr>
                        <a:t>3. Покращення інформаційного забезпечення деканатів, кураторів та майбутніх тьюторів. </a:t>
                      </a:r>
                    </a:p>
                    <a:p>
                      <a:pPr>
                        <a:spcAft>
                          <a:spcPts val="0"/>
                        </a:spcAft>
                      </a:pPr>
                      <a:r>
                        <a:rPr lang="uk-UA" sz="1200">
                          <a:effectLst/>
                        </a:rPr>
                        <a:t>4. Удосконалення оперативності контролю навчального процесу в Львівській політехніці. </a:t>
                      </a:r>
                    </a:p>
                    <a:p>
                      <a:pPr>
                        <a:spcAft>
                          <a:spcPts val="0"/>
                        </a:spcAft>
                      </a:pPr>
                      <a:r>
                        <a:rPr lang="uk-UA" sz="1200">
                          <a:effectLst/>
                        </a:rPr>
                        <a:t>5. Зменшення обсягу паперових документів. </a:t>
                      </a:r>
                    </a:p>
                    <a:p>
                      <a:pPr>
                        <a:spcAft>
                          <a:spcPts val="0"/>
                        </a:spcAft>
                      </a:pPr>
                      <a:r>
                        <a:rPr lang="uk-UA" sz="1200">
                          <a:effectLst/>
                        </a:rPr>
                        <a:t>6. Підвищення рівня інформатизації навчального процесу в Університеті</a:t>
                      </a:r>
                      <a:endParaRPr lang="uk-UA" sz="1200">
                        <a:effectLst/>
                        <a:latin typeface="Times New Roman" panose="02020603050405020304" pitchFamily="18" charset="0"/>
                        <a:ea typeface="Times New Roman" panose="02020603050405020304" pitchFamily="18" charset="0"/>
                      </a:endParaRPr>
                    </a:p>
                  </a:txBody>
                  <a:tcPr marL="41840" marR="41840" marT="0" marB="0"/>
                </a:tc>
                <a:extLst>
                  <a:ext uri="{0D108BD9-81ED-4DB2-BD59-A6C34878D82A}">
                    <a16:rowId xmlns:a16="http://schemas.microsoft.com/office/drawing/2014/main" val="3782102484"/>
                  </a:ext>
                </a:extLst>
              </a:tr>
              <a:tr h="1338873">
                <a:tc>
                  <a:txBody>
                    <a:bodyPr/>
                    <a:lstStyle/>
                    <a:p>
                      <a:pPr>
                        <a:spcAft>
                          <a:spcPts val="0"/>
                        </a:spcAft>
                      </a:pPr>
                      <a:r>
                        <a:rPr lang="uk-UA" sz="1200">
                          <a:effectLst/>
                        </a:rPr>
                        <a:t>2</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a:effectLst/>
                        </a:rPr>
                        <a:t>Впровадження інституту тьюторства / положення про тьюторство, інформаційне забезпечення роботи тьютора</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a:effectLst/>
                        </a:rPr>
                        <a:t>1.Професійна орієнтація студентів щодо майбутнього працевлаштування. </a:t>
                      </a:r>
                    </a:p>
                    <a:p>
                      <a:pPr>
                        <a:spcAft>
                          <a:spcPts val="0"/>
                        </a:spcAft>
                      </a:pPr>
                      <a:r>
                        <a:rPr lang="uk-UA" sz="1200">
                          <a:effectLst/>
                        </a:rPr>
                        <a:t>2. Інформування студентів щодо мотивації для вибору вибіркових дисциплін та вибіркових блоків. </a:t>
                      </a:r>
                    </a:p>
                    <a:p>
                      <a:pPr>
                        <a:spcAft>
                          <a:spcPts val="0"/>
                        </a:spcAft>
                      </a:pPr>
                      <a:r>
                        <a:rPr lang="uk-UA" sz="1200">
                          <a:effectLst/>
                        </a:rPr>
                        <a:t>3. Допомога у виборі теми кваліфікаційної роботи та супровід її виконання. </a:t>
                      </a:r>
                    </a:p>
                    <a:p>
                      <a:pPr>
                        <a:spcAft>
                          <a:spcPts val="0"/>
                        </a:spcAft>
                      </a:pPr>
                      <a:r>
                        <a:rPr lang="uk-UA" sz="1200">
                          <a:effectLst/>
                        </a:rPr>
                        <a:t>4. Виявлення проблем у навчанні та побуті студентів для допомоги у їх вирішенні та усуненні</a:t>
                      </a:r>
                    </a:p>
                    <a:p>
                      <a:pPr>
                        <a:spcAft>
                          <a:spcPts val="0"/>
                        </a:spcAft>
                      </a:pPr>
                      <a:r>
                        <a:rPr lang="uk-UA" sz="1200">
                          <a:effectLst/>
                        </a:rPr>
                        <a:t>5. Підтримка наукової роботи студентів.</a:t>
                      </a:r>
                    </a:p>
                    <a:p>
                      <a:pPr>
                        <a:spcAft>
                          <a:spcPts val="0"/>
                        </a:spcAft>
                      </a:pPr>
                      <a:r>
                        <a:rPr lang="uk-UA" sz="1200">
                          <a:effectLst/>
                        </a:rPr>
                        <a:t>6.Пропагування і поширення можливостей всебічної підтримки й розвитку студентів, починаючи від першого року навчання.</a:t>
                      </a:r>
                      <a:endParaRPr lang="uk-UA" sz="1200">
                        <a:effectLst/>
                        <a:latin typeface="Times New Roman" panose="02020603050405020304" pitchFamily="18" charset="0"/>
                        <a:ea typeface="Times New Roman" panose="02020603050405020304" pitchFamily="18" charset="0"/>
                      </a:endParaRPr>
                    </a:p>
                  </a:txBody>
                  <a:tcPr marL="41840" marR="41840" marT="0" marB="0"/>
                </a:tc>
                <a:extLst>
                  <a:ext uri="{0D108BD9-81ED-4DB2-BD59-A6C34878D82A}">
                    <a16:rowId xmlns:a16="http://schemas.microsoft.com/office/drawing/2014/main" val="407758599"/>
                  </a:ext>
                </a:extLst>
              </a:tr>
              <a:tr h="892582">
                <a:tc>
                  <a:txBody>
                    <a:bodyPr/>
                    <a:lstStyle/>
                    <a:p>
                      <a:pPr>
                        <a:spcAft>
                          <a:spcPts val="0"/>
                        </a:spcAft>
                      </a:pPr>
                      <a:r>
                        <a:rPr lang="uk-UA" sz="1200">
                          <a:effectLst/>
                        </a:rPr>
                        <a:t>3</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a:effectLst/>
                        </a:rPr>
                        <a:t>Анкетування студентів на регулярній системній основі / положення про анкетування студентів, регламент анкетування, інформаційні ресурси для анкетування, промоція (реклама) опитування студентів</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a:effectLst/>
                        </a:rPr>
                        <a:t>1. Оцінювання студентами роботи викладача.</a:t>
                      </a:r>
                    </a:p>
                    <a:p>
                      <a:pPr>
                        <a:spcAft>
                          <a:spcPts val="0"/>
                        </a:spcAft>
                      </a:pPr>
                      <a:r>
                        <a:rPr lang="uk-UA" sz="1200">
                          <a:effectLst/>
                        </a:rPr>
                        <a:t>2. Виявлення недоліків викладання окремих дисциплін для їх усунення.  </a:t>
                      </a:r>
                    </a:p>
                    <a:p>
                      <a:pPr>
                        <a:spcAft>
                          <a:spcPts val="0"/>
                        </a:spcAft>
                      </a:pPr>
                      <a:r>
                        <a:rPr lang="uk-UA" sz="1200">
                          <a:effectLst/>
                        </a:rPr>
                        <a:t>3. Виявлення недоліків освітніх програм щодо окремих їх компонентів.</a:t>
                      </a:r>
                    </a:p>
                    <a:p>
                      <a:pPr>
                        <a:spcAft>
                          <a:spcPts val="0"/>
                        </a:spcAft>
                      </a:pPr>
                      <a:r>
                        <a:rPr lang="uk-UA" sz="1200">
                          <a:effectLst/>
                        </a:rPr>
                        <a:t>4. Підвищення рівня свідомості студентів щодо впливу на процеси управління навчальним процесом.</a:t>
                      </a:r>
                      <a:endParaRPr lang="uk-UA" sz="1200">
                        <a:effectLst/>
                        <a:latin typeface="Times New Roman" panose="02020603050405020304" pitchFamily="18" charset="0"/>
                        <a:ea typeface="Times New Roman" panose="02020603050405020304" pitchFamily="18" charset="0"/>
                      </a:endParaRPr>
                    </a:p>
                  </a:txBody>
                  <a:tcPr marL="41840" marR="41840" marT="0" marB="0"/>
                </a:tc>
                <a:extLst>
                  <a:ext uri="{0D108BD9-81ED-4DB2-BD59-A6C34878D82A}">
                    <a16:rowId xmlns:a16="http://schemas.microsoft.com/office/drawing/2014/main" val="3529517176"/>
                  </a:ext>
                </a:extLst>
              </a:tr>
              <a:tr h="781009">
                <a:tc>
                  <a:txBody>
                    <a:bodyPr/>
                    <a:lstStyle/>
                    <a:p>
                      <a:pPr>
                        <a:spcAft>
                          <a:spcPts val="0"/>
                        </a:spcAft>
                      </a:pPr>
                      <a:r>
                        <a:rPr lang="uk-UA" sz="1200">
                          <a:effectLst/>
                        </a:rPr>
                        <a:t>4</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a:effectLst/>
                        </a:rPr>
                        <a:t>Впровадження у графіку навчального процесу тижня для консультацій і самостійної роботи впродовж семестру / рекомендації щодо модернізації графіку навчального процесу</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dirty="0">
                          <a:effectLst/>
                        </a:rPr>
                        <a:t>1. Сприяння самостійній  роботі студентів, створення умов  для виконання </a:t>
                      </a:r>
                      <a:r>
                        <a:rPr lang="uk-UA" sz="1200" dirty="0" err="1">
                          <a:effectLst/>
                        </a:rPr>
                        <a:t>обов”язкових</a:t>
                      </a:r>
                      <a:r>
                        <a:rPr lang="uk-UA" sz="1200" dirty="0">
                          <a:effectLst/>
                        </a:rPr>
                        <a:t> індивідуальних робіт.  </a:t>
                      </a:r>
                    </a:p>
                    <a:p>
                      <a:pPr>
                        <a:spcAft>
                          <a:spcPts val="0"/>
                        </a:spcAft>
                      </a:pPr>
                      <a:r>
                        <a:rPr lang="uk-UA" sz="1200" dirty="0">
                          <a:effectLst/>
                        </a:rPr>
                        <a:t>2. Надання студентам консультацій  до  курсових, самостійних, розрахункових  і  самостійних робіт.</a:t>
                      </a:r>
                    </a:p>
                    <a:p>
                      <a:pPr>
                        <a:spcAft>
                          <a:spcPts val="0"/>
                        </a:spcAft>
                      </a:pPr>
                      <a:r>
                        <a:rPr lang="uk-UA" sz="1200" dirty="0">
                          <a:effectLst/>
                        </a:rPr>
                        <a:t>3. Вивільнення лабораторій для здійснення досліджень і експериментів для виконання самостійних навчальних та наукових робіт</a:t>
                      </a:r>
                      <a:endParaRPr lang="uk-UA" sz="1200" dirty="0">
                        <a:effectLst/>
                        <a:latin typeface="Times New Roman" panose="02020603050405020304" pitchFamily="18" charset="0"/>
                        <a:ea typeface="Times New Roman" panose="02020603050405020304" pitchFamily="18" charset="0"/>
                      </a:endParaRPr>
                    </a:p>
                  </a:txBody>
                  <a:tcPr marL="41840" marR="41840" marT="0" marB="0"/>
                </a:tc>
                <a:extLst>
                  <a:ext uri="{0D108BD9-81ED-4DB2-BD59-A6C34878D82A}">
                    <a16:rowId xmlns:a16="http://schemas.microsoft.com/office/drawing/2014/main" val="318395991"/>
                  </a:ext>
                </a:extLst>
              </a:tr>
            </a:tbl>
          </a:graphicData>
        </a:graphic>
      </p:graphicFrame>
      <p:grpSp>
        <p:nvGrpSpPr>
          <p:cNvPr id="15" name="Групувати 14">
            <a:extLst>
              <a:ext uri="{FF2B5EF4-FFF2-40B4-BE49-F238E27FC236}">
                <a16:creationId xmlns:a16="http://schemas.microsoft.com/office/drawing/2014/main" id="{F7DAE2EB-DD03-42B3-ADB2-906D201C9A05}"/>
              </a:ext>
            </a:extLst>
          </p:cNvPr>
          <p:cNvGrpSpPr/>
          <p:nvPr/>
        </p:nvGrpSpPr>
        <p:grpSpPr>
          <a:xfrm>
            <a:off x="156388" y="-50945"/>
            <a:ext cx="11924648" cy="1082447"/>
            <a:chOff x="156388" y="-50945"/>
            <a:chExt cx="11924648" cy="1082447"/>
          </a:xfrm>
        </p:grpSpPr>
        <p:pic>
          <p:nvPicPr>
            <p:cNvPr id="24" name="Рисунок 7" descr="eu-erasmus-logo">
              <a:extLst>
                <a:ext uri="{FF2B5EF4-FFF2-40B4-BE49-F238E27FC236}">
                  <a16:creationId xmlns:a16="http://schemas.microsoft.com/office/drawing/2014/main" id="{6CE4FB4F-A1AD-49E5-8C04-7DE8CE84D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Рисунок 24">
              <a:extLst>
                <a:ext uri="{FF2B5EF4-FFF2-40B4-BE49-F238E27FC236}">
                  <a16:creationId xmlns:a16="http://schemas.microsoft.com/office/drawing/2014/main" id="{3D9CF2F3-F960-47B0-90B3-70896A8E22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26" name="Рисунок 1" descr="Doc-hub">
              <a:extLst>
                <a:ext uri="{FF2B5EF4-FFF2-40B4-BE49-F238E27FC236}">
                  <a16:creationId xmlns:a16="http://schemas.microsoft.com/office/drawing/2014/main" id="{50C41A89-AD71-48D8-8D6C-CC83168F39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Рисунок 26">
              <a:extLst>
                <a:ext uri="{FF2B5EF4-FFF2-40B4-BE49-F238E27FC236}">
                  <a16:creationId xmlns:a16="http://schemas.microsoft.com/office/drawing/2014/main" id="{68936F3C-C17B-44BE-A361-A56E23C182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678888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a:extLst>
              <a:ext uri="{FF2B5EF4-FFF2-40B4-BE49-F238E27FC236}">
                <a16:creationId xmlns:a16="http://schemas.microsoft.com/office/drawing/2014/main" id="{793530E4-1DAD-478C-85BA-F9853CD1060B}"/>
              </a:ext>
            </a:extLst>
          </p:cNvPr>
          <p:cNvSpPr>
            <a:spLocks noGrp="1"/>
          </p:cNvSpPr>
          <p:nvPr>
            <p:ph type="ctrTitle"/>
          </p:nvPr>
        </p:nvSpPr>
        <p:spPr>
          <a:xfrm>
            <a:off x="269038" y="1353567"/>
            <a:ext cx="11065435" cy="1439329"/>
          </a:xfrm>
        </p:spPr>
        <p:txBody>
          <a:bodyPr>
            <a:noAutofit/>
          </a:bodyPr>
          <a:lstStyle/>
          <a:p>
            <a:pPr algn="l"/>
            <a:r>
              <a:rPr lang="uk-UA" sz="3200" b="1" u="sng" dirty="0">
                <a:latin typeface="+mn-lt"/>
                <a:ea typeface="+mn-ea"/>
                <a:cs typeface="+mn-cs"/>
              </a:rPr>
              <a:t>Рекомендації щодо системи ВЗЯ</a:t>
            </a:r>
            <a:r>
              <a:rPr lang="en-US" sz="3200" b="1" u="sng">
                <a:latin typeface="+mn-lt"/>
                <a:ea typeface="+mn-ea"/>
                <a:cs typeface="+mn-cs"/>
              </a:rPr>
              <a:t> </a:t>
            </a:r>
            <a:r>
              <a:rPr lang="uk-UA" sz="3200" b="1" u="sng">
                <a:latin typeface="+mn-lt"/>
                <a:ea typeface="+mn-ea"/>
                <a:cs typeface="+mn-cs"/>
              </a:rPr>
              <a:t>за проєктом </a:t>
            </a:r>
            <a:r>
              <a:rPr lang="uk-UA" sz="3200" b="1"/>
              <a:t>Ерасмус+ з Університетом Кінгстона (Великобританія)</a:t>
            </a:r>
            <a:r>
              <a:rPr lang="uk-UA" sz="3200" b="1" u="sng">
                <a:latin typeface="+mn-lt"/>
                <a:ea typeface="+mn-ea"/>
                <a:cs typeface="+mn-cs"/>
              </a:rPr>
              <a:t> (продовж.)</a:t>
            </a:r>
            <a:br>
              <a:rPr lang="uk-UA" sz="3200" b="1" u="sng" dirty="0">
                <a:latin typeface="+mn-lt"/>
                <a:ea typeface="+mn-ea"/>
                <a:cs typeface="+mn-cs"/>
              </a:rPr>
            </a:br>
            <a:br>
              <a:rPr lang="uk-UA" sz="1400" dirty="0"/>
            </a:br>
            <a:br>
              <a:rPr lang="uk-UA" sz="1400" b="1" dirty="0"/>
            </a:br>
            <a:br>
              <a:rPr lang="uk-UA" sz="1400" b="1" dirty="0"/>
            </a:br>
            <a:endParaRPr lang="uk-UA" sz="1400" b="1" dirty="0">
              <a:solidFill>
                <a:schemeClr val="accent1">
                  <a:lumMod val="75000"/>
                </a:schemeClr>
              </a:solidFill>
              <a:latin typeface="Arial" panose="020B0604020202020204" pitchFamily="34" charset="0"/>
              <a:cs typeface="Arial" panose="020B0604020202020204" pitchFamily="34" charset="0"/>
            </a:endParaRPr>
          </a:p>
        </p:txBody>
      </p:sp>
      <p:sp>
        <p:nvSpPr>
          <p:cNvPr id="7" name="Text Box 490">
            <a:extLst>
              <a:ext uri="{FF2B5EF4-FFF2-40B4-BE49-F238E27FC236}">
                <a16:creationId xmlns:a16="http://schemas.microsoft.com/office/drawing/2014/main" id="{88B415B7-8DD0-4D5F-9EBB-0EA257990897}"/>
              </a:ext>
            </a:extLst>
          </p:cNvPr>
          <p:cNvSpPr txBox="1">
            <a:spLocks noChangeArrowheads="1"/>
          </p:cNvSpPr>
          <p:nvPr/>
        </p:nvSpPr>
        <p:spPr bwMode="auto">
          <a:xfrm>
            <a:off x="10736125" y="7633858"/>
            <a:ext cx="635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uk-UA" sz="900" b="0" i="0" u="none" strike="noStrike" cap="none" normalizeH="0" baseline="0">
              <a:ln>
                <a:noFill/>
              </a:ln>
              <a:solidFill>
                <a:srgbClr val="8A8A8A"/>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uk-UA" sz="900" b="0" i="0" u="none" strike="noStrike" cap="none" normalizeH="0" baseline="0">
                <a:ln>
                  <a:noFill/>
                </a:ln>
                <a:solidFill>
                  <a:srgbClr val="8A8A8A"/>
                </a:solidFill>
                <a:effectLst/>
                <a:latin typeface="Arial" panose="020B0604020202020204" pitchFamily="34" charset="0"/>
                <a:ea typeface="Calibri" panose="020F0502020204030204" pitchFamily="34" charset="0"/>
                <a:cs typeface="Arial" panose="020B0604020202020204" pitchFamily="34" charset="0"/>
              </a:rPr>
              <a:t>7</a:t>
            </a:r>
            <a:endParaRPr kumimoji="0" lang="en-US" altLang="uk-UA" sz="1800" b="0" i="0" u="none" strike="noStrike" cap="none" normalizeH="0" baseline="0">
              <a:ln>
                <a:noFill/>
              </a:ln>
              <a:solidFill>
                <a:schemeClr val="tx1"/>
              </a:solidFill>
              <a:effectLst/>
              <a:latin typeface="Arial" panose="020B0604020202020204" pitchFamily="34" charset="0"/>
            </a:endParaRPr>
          </a:p>
        </p:txBody>
      </p:sp>
      <p:sp>
        <p:nvSpPr>
          <p:cNvPr id="86" name="Rectangle 70">
            <a:extLst>
              <a:ext uri="{FF2B5EF4-FFF2-40B4-BE49-F238E27FC236}">
                <a16:creationId xmlns:a16="http://schemas.microsoft.com/office/drawing/2014/main" id="{D2A470CC-32CA-4578-B249-6BA5ADAD8502}"/>
              </a:ext>
            </a:extLst>
          </p:cNvPr>
          <p:cNvSpPr>
            <a:spLocks noChangeArrowheads="1"/>
          </p:cNvSpPr>
          <p:nvPr/>
        </p:nvSpPr>
        <p:spPr bwMode="auto">
          <a:xfrm>
            <a:off x="1749287" y="6980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9312" tIns="990288" rIns="91440" bIns="45720" numCol="1" anchor="ctr" anchorCtr="0" compatLnSpc="1">
            <a:prstTxWarp prst="textNoShape">
              <a:avLst/>
            </a:prstTxWarp>
            <a:spAutoFit/>
          </a:bodyPr>
          <a:lstStyle/>
          <a:p>
            <a:endParaRPr lang="uk-UA"/>
          </a:p>
        </p:txBody>
      </p:sp>
      <p:sp>
        <p:nvSpPr>
          <p:cNvPr id="87" name="Rectangle 91">
            <a:extLst>
              <a:ext uri="{FF2B5EF4-FFF2-40B4-BE49-F238E27FC236}">
                <a16:creationId xmlns:a16="http://schemas.microsoft.com/office/drawing/2014/main" id="{008496D4-1E8D-42C2-A9E5-D4BFC8393498}"/>
              </a:ext>
            </a:extLst>
          </p:cNvPr>
          <p:cNvSpPr>
            <a:spLocks noChangeArrowheads="1"/>
          </p:cNvSpPr>
          <p:nvPr/>
        </p:nvSpPr>
        <p:spPr bwMode="auto">
          <a:xfrm>
            <a:off x="1749287" y="785938"/>
            <a:ext cx="12192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uk-UA"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uk-U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uk-UA" sz="1800" b="0" i="0" u="none" strike="noStrike" cap="none" normalizeH="0" baseline="0" dirty="0">
              <a:ln>
                <a:noFill/>
              </a:ln>
              <a:solidFill>
                <a:schemeClr val="tx1"/>
              </a:solidFill>
              <a:effectLst/>
              <a:latin typeface="Arial" panose="020B0604020202020204" pitchFamily="34" charset="0"/>
            </a:endParaRPr>
          </a:p>
        </p:txBody>
      </p:sp>
      <p:pic>
        <p:nvPicPr>
          <p:cNvPr id="90" name="Рисунок 89">
            <a:extLst>
              <a:ext uri="{FF2B5EF4-FFF2-40B4-BE49-F238E27FC236}">
                <a16:creationId xmlns:a16="http://schemas.microsoft.com/office/drawing/2014/main" id="{1381C651-E1C4-4790-AF5D-2555BB2B05EF}"/>
              </a:ext>
            </a:extLst>
          </p:cNvPr>
          <p:cNvPicPr>
            <a:picLocks noChangeAspect="1"/>
          </p:cNvPicPr>
          <p:nvPr/>
        </p:nvPicPr>
        <p:blipFill rotWithShape="1">
          <a:blip r:embed="rId3"/>
          <a:srcRect l="12717" t="24736" r="72446" b="50000"/>
          <a:stretch/>
        </p:blipFill>
        <p:spPr>
          <a:xfrm>
            <a:off x="10646673" y="1154501"/>
            <a:ext cx="884551" cy="847236"/>
          </a:xfrm>
          <a:prstGeom prst="rect">
            <a:avLst/>
          </a:prstGeom>
        </p:spPr>
      </p:pic>
      <p:graphicFrame>
        <p:nvGraphicFramePr>
          <p:cNvPr id="3" name="Таблиця 2">
            <a:extLst>
              <a:ext uri="{FF2B5EF4-FFF2-40B4-BE49-F238E27FC236}">
                <a16:creationId xmlns:a16="http://schemas.microsoft.com/office/drawing/2014/main" id="{C7A6EFE3-9795-455F-BA80-058C33A6111B}"/>
              </a:ext>
            </a:extLst>
          </p:cNvPr>
          <p:cNvGraphicFramePr>
            <a:graphicFrameLocks noGrp="1"/>
          </p:cNvGraphicFramePr>
          <p:nvPr>
            <p:extLst>
              <p:ext uri="{D42A27DB-BD31-4B8C-83A1-F6EECF244321}">
                <p14:modId xmlns:p14="http://schemas.microsoft.com/office/powerpoint/2010/main" val="814311475"/>
              </p:ext>
            </p:extLst>
          </p:nvPr>
        </p:nvGraphicFramePr>
        <p:xfrm>
          <a:off x="317298" y="2001737"/>
          <a:ext cx="11605663" cy="4497323"/>
        </p:xfrm>
        <a:graphic>
          <a:graphicData uri="http://schemas.openxmlformats.org/drawingml/2006/table">
            <a:tbl>
              <a:tblPr>
                <a:tableStyleId>{5C22544A-7EE6-4342-B048-85BDC9FD1C3A}</a:tableStyleId>
              </a:tblPr>
              <a:tblGrid>
                <a:gridCol w="420414">
                  <a:extLst>
                    <a:ext uri="{9D8B030D-6E8A-4147-A177-3AD203B41FA5}">
                      <a16:colId xmlns:a16="http://schemas.microsoft.com/office/drawing/2014/main" val="3661979629"/>
                    </a:ext>
                  </a:extLst>
                </a:gridCol>
                <a:gridCol w="3971076">
                  <a:extLst>
                    <a:ext uri="{9D8B030D-6E8A-4147-A177-3AD203B41FA5}">
                      <a16:colId xmlns:a16="http://schemas.microsoft.com/office/drawing/2014/main" val="1901896717"/>
                    </a:ext>
                  </a:extLst>
                </a:gridCol>
                <a:gridCol w="7214173">
                  <a:extLst>
                    <a:ext uri="{9D8B030D-6E8A-4147-A177-3AD203B41FA5}">
                      <a16:colId xmlns:a16="http://schemas.microsoft.com/office/drawing/2014/main" val="2188282379"/>
                    </a:ext>
                  </a:extLst>
                </a:gridCol>
              </a:tblGrid>
              <a:tr h="892582">
                <a:tc>
                  <a:txBody>
                    <a:bodyPr/>
                    <a:lstStyle/>
                    <a:p>
                      <a:pPr>
                        <a:spcAft>
                          <a:spcPts val="0"/>
                        </a:spcAft>
                      </a:pPr>
                      <a:r>
                        <a:rPr lang="uk-UA" sz="1200">
                          <a:effectLst/>
                        </a:rPr>
                        <a:t>5</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a:effectLst/>
                        </a:rPr>
                        <a:t>Диференціація умов навчання за академічними групами залежно від їх рейтингу та рівня підготовки / внесення змін у процедури формування академічних груп та змін у силабуси дисциплін</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a:effectLst/>
                        </a:rPr>
                        <a:t>1. Стосується студентів 1 курсу бакалаврату і допомагає адаптувати їх до навчання та вимог університету до певних навчальних дисциплін залежно від їх підготовленості.</a:t>
                      </a:r>
                    </a:p>
                    <a:p>
                      <a:pPr>
                        <a:spcAft>
                          <a:spcPts val="0"/>
                        </a:spcAft>
                      </a:pPr>
                      <a:r>
                        <a:rPr lang="uk-UA" sz="1200">
                          <a:effectLst/>
                        </a:rPr>
                        <a:t>2. Дозволяє викладачам гнучко формувати навчальний процес залежно від здатності студентів до засвоєння матеріалів курсів, самостійності та когнітивності студентів.</a:t>
                      </a:r>
                    </a:p>
                    <a:p>
                      <a:pPr>
                        <a:spcAft>
                          <a:spcPts val="0"/>
                        </a:spcAft>
                      </a:pPr>
                      <a:r>
                        <a:rPr lang="uk-UA" sz="1200">
                          <a:effectLst/>
                        </a:rPr>
                        <a:t>3. Дозволяє адаптовувати навчальні курси під потреби студентів наявних студентів та їх характеристик</a:t>
                      </a:r>
                      <a:endParaRPr lang="uk-UA" sz="1200">
                        <a:effectLst/>
                        <a:latin typeface="Times New Roman" panose="02020603050405020304" pitchFamily="18" charset="0"/>
                        <a:ea typeface="Times New Roman" panose="02020603050405020304" pitchFamily="18" charset="0"/>
                      </a:endParaRPr>
                    </a:p>
                  </a:txBody>
                  <a:tcPr marL="41840" marR="41840" marT="0" marB="0"/>
                </a:tc>
                <a:extLst>
                  <a:ext uri="{0D108BD9-81ED-4DB2-BD59-A6C34878D82A}">
                    <a16:rowId xmlns:a16="http://schemas.microsoft.com/office/drawing/2014/main" val="4240098331"/>
                  </a:ext>
                </a:extLst>
              </a:tr>
              <a:tr h="1115728">
                <a:tc>
                  <a:txBody>
                    <a:bodyPr/>
                    <a:lstStyle/>
                    <a:p>
                      <a:pPr>
                        <a:spcAft>
                          <a:spcPts val="0"/>
                        </a:spcAft>
                      </a:pPr>
                      <a:r>
                        <a:rPr lang="uk-UA" sz="1200">
                          <a:effectLst/>
                        </a:rPr>
                        <a:t>6</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dirty="0">
                          <a:effectLst/>
                        </a:rPr>
                        <a:t>Покращення інформування студентів через соціальні мережі, «плазми», «павуки», сайт, віртуальне середовище, особисті кабінети тощо / створення форм такого інформування, шаблонів </a:t>
                      </a:r>
                      <a:r>
                        <a:rPr lang="uk-UA" sz="1200" dirty="0" err="1">
                          <a:effectLst/>
                        </a:rPr>
                        <a:t>промоційних</a:t>
                      </a:r>
                      <a:r>
                        <a:rPr lang="uk-UA" sz="1200" dirty="0">
                          <a:effectLst/>
                        </a:rPr>
                        <a:t> матеріалів найближчих подій в Львівській політехніці</a:t>
                      </a:r>
                      <a:endParaRPr lang="uk-UA" sz="1200" dirty="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a:effectLst/>
                        </a:rPr>
                        <a:t>1. Розширення інформаційних потоків під час впровадження нових ініціатив в Університеті.</a:t>
                      </a:r>
                    </a:p>
                    <a:p>
                      <a:pPr>
                        <a:spcAft>
                          <a:spcPts val="0"/>
                        </a:spcAft>
                      </a:pPr>
                      <a:r>
                        <a:rPr lang="uk-UA" sz="1200">
                          <a:effectLst/>
                        </a:rPr>
                        <a:t>2. Підвищення активності студентів щодо різних питань під час перебування в Університеті.</a:t>
                      </a:r>
                    </a:p>
                    <a:p>
                      <a:pPr>
                        <a:spcAft>
                          <a:spcPts val="0"/>
                        </a:spcAft>
                      </a:pPr>
                      <a:r>
                        <a:rPr lang="uk-UA" sz="1200">
                          <a:effectLst/>
                        </a:rPr>
                        <a:t>3. Забезпечення оперативного обміну інформацією зі студентами.</a:t>
                      </a:r>
                    </a:p>
                    <a:p>
                      <a:pPr>
                        <a:spcAft>
                          <a:spcPts val="0"/>
                        </a:spcAft>
                      </a:pPr>
                      <a:r>
                        <a:rPr lang="uk-UA" sz="1200">
                          <a:effectLst/>
                        </a:rPr>
                        <a:t>4. Популяризація заходів соціального характеру в Університеті для студентів (зокрема, спорт, культура, активне дозвілля, туризм, творчість, волонтерство)</a:t>
                      </a:r>
                      <a:endParaRPr lang="uk-UA" sz="1200">
                        <a:effectLst/>
                        <a:latin typeface="Times New Roman" panose="02020603050405020304" pitchFamily="18" charset="0"/>
                        <a:ea typeface="Times New Roman" panose="02020603050405020304" pitchFamily="18" charset="0"/>
                      </a:endParaRPr>
                    </a:p>
                  </a:txBody>
                  <a:tcPr marL="41840" marR="41840" marT="0" marB="0"/>
                </a:tc>
                <a:extLst>
                  <a:ext uri="{0D108BD9-81ED-4DB2-BD59-A6C34878D82A}">
                    <a16:rowId xmlns:a16="http://schemas.microsoft.com/office/drawing/2014/main" val="3627035564"/>
                  </a:ext>
                </a:extLst>
              </a:tr>
              <a:tr h="1338873">
                <a:tc>
                  <a:txBody>
                    <a:bodyPr/>
                    <a:lstStyle/>
                    <a:p>
                      <a:pPr>
                        <a:spcAft>
                          <a:spcPts val="0"/>
                        </a:spcAft>
                      </a:pPr>
                      <a:r>
                        <a:rPr lang="uk-UA" sz="1200">
                          <a:effectLst/>
                        </a:rPr>
                        <a:t>7</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a:effectLst/>
                        </a:rPr>
                        <a:t>Вибори керівників студентського самоврядування в електронній формі / внесення змін до  організаційних документів  студентського самоврядування Львівської політехніки</a:t>
                      </a:r>
                    </a:p>
                    <a:p>
                      <a:pPr>
                        <a:spcAft>
                          <a:spcPts val="0"/>
                        </a:spcAft>
                      </a:pPr>
                      <a:r>
                        <a:rPr lang="uk-UA" sz="1200">
                          <a:effectLst/>
                        </a:rPr>
                        <a:t> </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a:effectLst/>
                        </a:rPr>
                        <a:t>1.Забезпечити виконання положень закону  України “Про вищу  освіту”</a:t>
                      </a:r>
                    </a:p>
                    <a:p>
                      <a:pPr>
                        <a:spcAft>
                          <a:spcPts val="0"/>
                        </a:spcAft>
                      </a:pPr>
                      <a:r>
                        <a:rPr lang="uk-UA" sz="1200">
                          <a:effectLst/>
                        </a:rPr>
                        <a:t> 2. Забезпечити прозорість, швидкість і наочність виборів керівників студентського самоврядування у Львівській політехніці.</a:t>
                      </a:r>
                    </a:p>
                    <a:p>
                      <a:pPr>
                        <a:spcAft>
                          <a:spcPts val="0"/>
                        </a:spcAft>
                      </a:pPr>
                      <a:r>
                        <a:rPr lang="uk-UA" sz="1200">
                          <a:effectLst/>
                        </a:rPr>
                        <a:t>3. Стимулювати публічну демонстрацію планів  розвитку студентського  самоврядування.</a:t>
                      </a:r>
                    </a:p>
                    <a:p>
                      <a:pPr>
                        <a:spcAft>
                          <a:spcPts val="0"/>
                        </a:spcAft>
                      </a:pPr>
                      <a:r>
                        <a:rPr lang="uk-UA" sz="1200">
                          <a:effectLst/>
                        </a:rPr>
                        <a:t>4. Заохотити онлайн обговорення пріоритетних напрямків розвитку студентського самоврядування Львівської політехніці.</a:t>
                      </a:r>
                    </a:p>
                    <a:p>
                      <a:pPr>
                        <a:spcAft>
                          <a:spcPts val="0"/>
                        </a:spcAft>
                      </a:pPr>
                      <a:r>
                        <a:rPr lang="uk-UA" sz="1200">
                          <a:effectLst/>
                        </a:rPr>
                        <a:t>5. Стимулювати підвищення прозорості роботи  органів студентського самоврядування та контролю їх роботи  </a:t>
                      </a:r>
                      <a:endParaRPr lang="uk-UA" sz="1200">
                        <a:effectLst/>
                        <a:latin typeface="Times New Roman" panose="02020603050405020304" pitchFamily="18" charset="0"/>
                        <a:ea typeface="Times New Roman" panose="02020603050405020304" pitchFamily="18" charset="0"/>
                      </a:endParaRPr>
                    </a:p>
                  </a:txBody>
                  <a:tcPr marL="41840" marR="41840" marT="0" marB="0"/>
                </a:tc>
                <a:extLst>
                  <a:ext uri="{0D108BD9-81ED-4DB2-BD59-A6C34878D82A}">
                    <a16:rowId xmlns:a16="http://schemas.microsoft.com/office/drawing/2014/main" val="3785917330"/>
                  </a:ext>
                </a:extLst>
              </a:tr>
              <a:tr h="1004155">
                <a:tc>
                  <a:txBody>
                    <a:bodyPr/>
                    <a:lstStyle/>
                    <a:p>
                      <a:pPr>
                        <a:spcAft>
                          <a:spcPts val="0"/>
                        </a:spcAft>
                      </a:pPr>
                      <a:r>
                        <a:rPr lang="uk-UA" sz="1200">
                          <a:effectLst/>
                        </a:rPr>
                        <a:t>8</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a:effectLst/>
                        </a:rPr>
                        <a:t>Фінансування самоврядування за кошти університету, створення постійно діючого штатного офісу студентського самоврядування з оплачуваними посадами / формування системи оплати за договорами підряду (або внесення змін до штатного розпису) університету</a:t>
                      </a:r>
                      <a:endParaRPr lang="uk-UA" sz="1200">
                        <a:effectLst/>
                        <a:latin typeface="Times New Roman" panose="02020603050405020304" pitchFamily="18" charset="0"/>
                        <a:ea typeface="Times New Roman" panose="02020603050405020304" pitchFamily="18" charset="0"/>
                      </a:endParaRPr>
                    </a:p>
                  </a:txBody>
                  <a:tcPr marL="41840" marR="41840" marT="0" marB="0"/>
                </a:tc>
                <a:tc>
                  <a:txBody>
                    <a:bodyPr/>
                    <a:lstStyle/>
                    <a:p>
                      <a:pPr>
                        <a:spcAft>
                          <a:spcPts val="0"/>
                        </a:spcAft>
                      </a:pPr>
                      <a:r>
                        <a:rPr lang="uk-UA" sz="1200" dirty="0">
                          <a:effectLst/>
                        </a:rPr>
                        <a:t>1. Формує належний рівень мотивування учасників самоврядування до виконання їх функцій та </a:t>
                      </a:r>
                      <a:r>
                        <a:rPr lang="uk-UA" sz="1200" dirty="0" err="1">
                          <a:effectLst/>
                        </a:rPr>
                        <a:t>реалізування</a:t>
                      </a:r>
                      <a:r>
                        <a:rPr lang="uk-UA" sz="1200" dirty="0">
                          <a:effectLst/>
                        </a:rPr>
                        <a:t> проектів з підтримки студентів.</a:t>
                      </a:r>
                    </a:p>
                    <a:p>
                      <a:pPr>
                        <a:spcAft>
                          <a:spcPts val="0"/>
                        </a:spcAft>
                      </a:pPr>
                      <a:r>
                        <a:rPr lang="uk-UA" sz="1200" dirty="0">
                          <a:effectLst/>
                        </a:rPr>
                        <a:t>2. Дозволяє створити оплачувані робочі місця для офісу підтримки студентського самоврядування з функціями координування, формування банку даних проектів, проблем студентів та спілкування зі студентами</a:t>
                      </a:r>
                      <a:endParaRPr lang="uk-UA" sz="1200" dirty="0">
                        <a:effectLst/>
                        <a:latin typeface="Times New Roman" panose="02020603050405020304" pitchFamily="18" charset="0"/>
                        <a:ea typeface="Times New Roman" panose="02020603050405020304" pitchFamily="18" charset="0"/>
                      </a:endParaRPr>
                    </a:p>
                  </a:txBody>
                  <a:tcPr marL="41840" marR="41840" marT="0" marB="0"/>
                </a:tc>
                <a:extLst>
                  <a:ext uri="{0D108BD9-81ED-4DB2-BD59-A6C34878D82A}">
                    <a16:rowId xmlns:a16="http://schemas.microsoft.com/office/drawing/2014/main" val="2316161673"/>
                  </a:ext>
                </a:extLst>
              </a:tr>
            </a:tbl>
          </a:graphicData>
        </a:graphic>
      </p:graphicFrame>
      <p:grpSp>
        <p:nvGrpSpPr>
          <p:cNvPr id="15" name="Групувати 14">
            <a:extLst>
              <a:ext uri="{FF2B5EF4-FFF2-40B4-BE49-F238E27FC236}">
                <a16:creationId xmlns:a16="http://schemas.microsoft.com/office/drawing/2014/main" id="{EF9E97D6-7E56-4315-92CA-5145DAB845DB}"/>
              </a:ext>
            </a:extLst>
          </p:cNvPr>
          <p:cNvGrpSpPr/>
          <p:nvPr/>
        </p:nvGrpSpPr>
        <p:grpSpPr>
          <a:xfrm>
            <a:off x="156388" y="-50945"/>
            <a:ext cx="11924648" cy="1082447"/>
            <a:chOff x="156388" y="-50945"/>
            <a:chExt cx="11924648" cy="1082447"/>
          </a:xfrm>
        </p:grpSpPr>
        <p:pic>
          <p:nvPicPr>
            <p:cNvPr id="24" name="Рисунок 7" descr="eu-erasmus-logo">
              <a:extLst>
                <a:ext uri="{FF2B5EF4-FFF2-40B4-BE49-F238E27FC236}">
                  <a16:creationId xmlns:a16="http://schemas.microsoft.com/office/drawing/2014/main" id="{42402032-99F3-4E96-A7B3-934D9318D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Рисунок 24">
              <a:extLst>
                <a:ext uri="{FF2B5EF4-FFF2-40B4-BE49-F238E27FC236}">
                  <a16:creationId xmlns:a16="http://schemas.microsoft.com/office/drawing/2014/main" id="{27397D05-9B94-434A-99FB-315592DC1A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26" name="Рисунок 1" descr="Doc-hub">
              <a:extLst>
                <a:ext uri="{FF2B5EF4-FFF2-40B4-BE49-F238E27FC236}">
                  <a16:creationId xmlns:a16="http://schemas.microsoft.com/office/drawing/2014/main" id="{26068909-3B93-46FD-BC08-95F34B7AF2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Рисунок 26">
              <a:extLst>
                <a:ext uri="{FF2B5EF4-FFF2-40B4-BE49-F238E27FC236}">
                  <a16:creationId xmlns:a16="http://schemas.microsoft.com/office/drawing/2014/main" id="{8C0C50A5-39A4-428C-B2F5-6A6373F24E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2602126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a:extLst>
              <a:ext uri="{FF2B5EF4-FFF2-40B4-BE49-F238E27FC236}">
                <a16:creationId xmlns:a16="http://schemas.microsoft.com/office/drawing/2014/main" id="{793530E4-1DAD-478C-85BA-F9853CD1060B}"/>
              </a:ext>
            </a:extLst>
          </p:cNvPr>
          <p:cNvSpPr>
            <a:spLocks noGrp="1"/>
          </p:cNvSpPr>
          <p:nvPr>
            <p:ph type="ctrTitle"/>
          </p:nvPr>
        </p:nvSpPr>
        <p:spPr>
          <a:xfrm>
            <a:off x="355170" y="2265482"/>
            <a:ext cx="8202421" cy="1389633"/>
          </a:xfrm>
        </p:spPr>
        <p:txBody>
          <a:bodyPr>
            <a:noAutofit/>
          </a:bodyPr>
          <a:lstStyle/>
          <a:p>
            <a:pPr algn="l"/>
            <a:r>
              <a:rPr lang="uk-UA" sz="3200" b="1" u="sng" dirty="0">
                <a:latin typeface="+mn-lt"/>
                <a:ea typeface="+mn-ea"/>
                <a:cs typeface="+mn-cs"/>
              </a:rPr>
              <a:t>Рекомендації щодо системи ВЗЯ</a:t>
            </a:r>
            <a:r>
              <a:rPr lang="en-US" sz="3200" b="1" u="sng">
                <a:latin typeface="+mn-lt"/>
                <a:ea typeface="+mn-ea"/>
                <a:cs typeface="+mn-cs"/>
              </a:rPr>
              <a:t> </a:t>
            </a:r>
            <a:r>
              <a:rPr lang="uk-UA" sz="3200" b="1" u="sng">
                <a:latin typeface="+mn-lt"/>
                <a:ea typeface="+mn-ea"/>
                <a:cs typeface="+mn-cs"/>
              </a:rPr>
              <a:t>за проєктом </a:t>
            </a:r>
            <a:r>
              <a:rPr lang="uk-UA" sz="3200" b="1"/>
              <a:t>«Інноваційний університет та лідерство: Фаза ІІІ» (Варшавський університет, Ягелонський університет, Польща)</a:t>
            </a:r>
            <a:br>
              <a:rPr lang="uk-UA" sz="3200" b="1" u="sng" dirty="0">
                <a:latin typeface="+mn-lt"/>
                <a:ea typeface="+mn-ea"/>
                <a:cs typeface="+mn-cs"/>
              </a:rPr>
            </a:br>
            <a:br>
              <a:rPr lang="uk-UA" sz="1400" dirty="0"/>
            </a:br>
            <a:br>
              <a:rPr lang="uk-UA" sz="1400" b="1" dirty="0"/>
            </a:br>
            <a:br>
              <a:rPr lang="uk-UA" sz="1400" b="1" dirty="0"/>
            </a:br>
            <a:endParaRPr lang="uk-UA" sz="1400" b="1" dirty="0">
              <a:solidFill>
                <a:schemeClr val="accent1">
                  <a:lumMod val="75000"/>
                </a:schemeClr>
              </a:solidFill>
              <a:latin typeface="Arial" panose="020B0604020202020204" pitchFamily="34" charset="0"/>
              <a:cs typeface="Arial" panose="020B0604020202020204" pitchFamily="34" charset="0"/>
            </a:endParaRPr>
          </a:p>
        </p:txBody>
      </p:sp>
      <p:sp>
        <p:nvSpPr>
          <p:cNvPr id="7" name="Text Box 490">
            <a:extLst>
              <a:ext uri="{FF2B5EF4-FFF2-40B4-BE49-F238E27FC236}">
                <a16:creationId xmlns:a16="http://schemas.microsoft.com/office/drawing/2014/main" id="{88B415B7-8DD0-4D5F-9EBB-0EA257990897}"/>
              </a:ext>
            </a:extLst>
          </p:cNvPr>
          <p:cNvSpPr txBox="1">
            <a:spLocks noChangeArrowheads="1"/>
          </p:cNvSpPr>
          <p:nvPr/>
        </p:nvSpPr>
        <p:spPr bwMode="auto">
          <a:xfrm>
            <a:off x="10736125" y="7633858"/>
            <a:ext cx="635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uk-UA" sz="900" b="0" i="0" u="none" strike="noStrike" cap="none" normalizeH="0" baseline="0">
              <a:ln>
                <a:noFill/>
              </a:ln>
              <a:solidFill>
                <a:srgbClr val="8A8A8A"/>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uk-UA" sz="900" b="0" i="0" u="none" strike="noStrike" cap="none" normalizeH="0" baseline="0">
                <a:ln>
                  <a:noFill/>
                </a:ln>
                <a:solidFill>
                  <a:srgbClr val="8A8A8A"/>
                </a:solidFill>
                <a:effectLst/>
                <a:latin typeface="Arial" panose="020B0604020202020204" pitchFamily="34" charset="0"/>
                <a:ea typeface="Calibri" panose="020F0502020204030204" pitchFamily="34" charset="0"/>
                <a:cs typeface="Arial" panose="020B0604020202020204" pitchFamily="34" charset="0"/>
              </a:rPr>
              <a:t>7</a:t>
            </a:r>
            <a:endParaRPr kumimoji="0" lang="en-US" altLang="uk-UA" sz="1800" b="0" i="0" u="none" strike="noStrike" cap="none" normalizeH="0" baseline="0">
              <a:ln>
                <a:noFill/>
              </a:ln>
              <a:solidFill>
                <a:schemeClr val="tx1"/>
              </a:solidFill>
              <a:effectLst/>
              <a:latin typeface="Arial" panose="020B0604020202020204" pitchFamily="34" charset="0"/>
            </a:endParaRPr>
          </a:p>
        </p:txBody>
      </p:sp>
      <p:sp>
        <p:nvSpPr>
          <p:cNvPr id="86" name="Rectangle 70">
            <a:extLst>
              <a:ext uri="{FF2B5EF4-FFF2-40B4-BE49-F238E27FC236}">
                <a16:creationId xmlns:a16="http://schemas.microsoft.com/office/drawing/2014/main" id="{D2A470CC-32CA-4578-B249-6BA5ADAD8502}"/>
              </a:ext>
            </a:extLst>
          </p:cNvPr>
          <p:cNvSpPr>
            <a:spLocks noChangeArrowheads="1"/>
          </p:cNvSpPr>
          <p:nvPr/>
        </p:nvSpPr>
        <p:spPr bwMode="auto">
          <a:xfrm>
            <a:off x="1749287" y="6980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9312" tIns="990288" rIns="91440" bIns="45720" numCol="1" anchor="ctr" anchorCtr="0" compatLnSpc="1">
            <a:prstTxWarp prst="textNoShape">
              <a:avLst/>
            </a:prstTxWarp>
            <a:spAutoFit/>
          </a:bodyPr>
          <a:lstStyle/>
          <a:p>
            <a:endParaRPr lang="uk-UA"/>
          </a:p>
        </p:txBody>
      </p:sp>
      <p:sp>
        <p:nvSpPr>
          <p:cNvPr id="87" name="Rectangle 91">
            <a:extLst>
              <a:ext uri="{FF2B5EF4-FFF2-40B4-BE49-F238E27FC236}">
                <a16:creationId xmlns:a16="http://schemas.microsoft.com/office/drawing/2014/main" id="{008496D4-1E8D-42C2-A9E5-D4BFC8393498}"/>
              </a:ext>
            </a:extLst>
          </p:cNvPr>
          <p:cNvSpPr>
            <a:spLocks noChangeArrowheads="1"/>
          </p:cNvSpPr>
          <p:nvPr/>
        </p:nvSpPr>
        <p:spPr bwMode="auto">
          <a:xfrm>
            <a:off x="1749287" y="785938"/>
            <a:ext cx="12192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uk-UA"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uk-U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uk-UA" sz="1800" b="0" i="0" u="none" strike="noStrike" cap="none" normalizeH="0" baseline="0" dirty="0">
              <a:ln>
                <a:noFill/>
              </a:ln>
              <a:solidFill>
                <a:schemeClr val="tx1"/>
              </a:solidFill>
              <a:effectLst/>
              <a:latin typeface="Arial" panose="020B0604020202020204" pitchFamily="34" charset="0"/>
            </a:endParaRPr>
          </a:p>
        </p:txBody>
      </p:sp>
      <p:pic>
        <p:nvPicPr>
          <p:cNvPr id="16" name="Рисунок 15">
            <a:extLst>
              <a:ext uri="{FF2B5EF4-FFF2-40B4-BE49-F238E27FC236}">
                <a16:creationId xmlns:a16="http://schemas.microsoft.com/office/drawing/2014/main" id="{59164D11-B093-4D4F-A1D4-064C07A7FF9B}"/>
              </a:ext>
            </a:extLst>
          </p:cNvPr>
          <p:cNvPicPr>
            <a:picLocks noChangeAspect="1"/>
          </p:cNvPicPr>
          <p:nvPr/>
        </p:nvPicPr>
        <p:blipFill rotWithShape="1">
          <a:blip r:embed="rId3"/>
          <a:srcRect l="2215" t="18391" r="6875" b="51159"/>
          <a:stretch/>
        </p:blipFill>
        <p:spPr>
          <a:xfrm>
            <a:off x="8221193" y="1581387"/>
            <a:ext cx="3652080" cy="688067"/>
          </a:xfrm>
          <a:prstGeom prst="rect">
            <a:avLst/>
          </a:prstGeom>
        </p:spPr>
      </p:pic>
      <p:pic>
        <p:nvPicPr>
          <p:cNvPr id="2" name="Рисунок 1">
            <a:extLst>
              <a:ext uri="{FF2B5EF4-FFF2-40B4-BE49-F238E27FC236}">
                <a16:creationId xmlns:a16="http://schemas.microsoft.com/office/drawing/2014/main" id="{5E0FC672-E834-4F85-8D8E-7426511A24EF}"/>
              </a:ext>
            </a:extLst>
          </p:cNvPr>
          <p:cNvPicPr>
            <a:picLocks noChangeAspect="1"/>
          </p:cNvPicPr>
          <p:nvPr/>
        </p:nvPicPr>
        <p:blipFill rotWithShape="1">
          <a:blip r:embed="rId4"/>
          <a:srcRect t="5776" r="1861" b="21594"/>
          <a:stretch/>
        </p:blipFill>
        <p:spPr>
          <a:xfrm>
            <a:off x="2071204" y="2842591"/>
            <a:ext cx="10007324" cy="3969642"/>
          </a:xfrm>
          <a:prstGeom prst="rect">
            <a:avLst/>
          </a:prstGeom>
        </p:spPr>
      </p:pic>
      <p:sp>
        <p:nvSpPr>
          <p:cNvPr id="4" name="Прямокутник 3">
            <a:extLst>
              <a:ext uri="{FF2B5EF4-FFF2-40B4-BE49-F238E27FC236}">
                <a16:creationId xmlns:a16="http://schemas.microsoft.com/office/drawing/2014/main" id="{E681B7EB-E925-42FD-88FF-53EB457AD1E9}"/>
              </a:ext>
            </a:extLst>
          </p:cNvPr>
          <p:cNvSpPr/>
          <p:nvPr/>
        </p:nvSpPr>
        <p:spPr>
          <a:xfrm>
            <a:off x="355170" y="3904200"/>
            <a:ext cx="8107722" cy="2677656"/>
          </a:xfrm>
          <a:prstGeom prst="rect">
            <a:avLst/>
          </a:prstGeom>
        </p:spPr>
        <p:txBody>
          <a:bodyPr wrap="square">
            <a:spAutoFit/>
          </a:bodyPr>
          <a:lstStyle/>
          <a:p>
            <a:r>
              <a:rPr lang="pl-PL" sz="2400" dirty="0">
                <a:solidFill>
                  <a:srgbClr val="888888"/>
                </a:solidFill>
                <a:highlight>
                  <a:srgbClr val="FFFF00"/>
                </a:highlight>
                <a:latin typeface="Libre Baskerville"/>
              </a:rPr>
              <a:t>Centrum Wsparcia Dydaktyki łączy jednostki z pionu Prorektora ds. dydaktyki, których zakresy wzajemnie się przenikają. Obszar działań Centrum jest rozbudowany, ale  jako najistotniejsze zadanie należy wskazać koordynowanie procesu kształcenia rozpoczynając od rekrutacji na studia przez organizację toku studiów,  kończąc na działaniach związanych ze wsparciem absolwentów.</a:t>
            </a:r>
            <a:endParaRPr lang="uk-UA" sz="2400" dirty="0">
              <a:highlight>
                <a:srgbClr val="FFFF00"/>
              </a:highlight>
            </a:endParaRPr>
          </a:p>
        </p:txBody>
      </p:sp>
      <p:grpSp>
        <p:nvGrpSpPr>
          <p:cNvPr id="25" name="Групувати 24">
            <a:extLst>
              <a:ext uri="{FF2B5EF4-FFF2-40B4-BE49-F238E27FC236}">
                <a16:creationId xmlns:a16="http://schemas.microsoft.com/office/drawing/2014/main" id="{B1992CB7-9FF3-49F2-A2B7-BA7B7BF609F8}"/>
              </a:ext>
            </a:extLst>
          </p:cNvPr>
          <p:cNvGrpSpPr/>
          <p:nvPr/>
        </p:nvGrpSpPr>
        <p:grpSpPr>
          <a:xfrm>
            <a:off x="156388" y="-50945"/>
            <a:ext cx="11924648" cy="1082447"/>
            <a:chOff x="156388" y="-50945"/>
            <a:chExt cx="11924648" cy="1082447"/>
          </a:xfrm>
        </p:grpSpPr>
        <p:pic>
          <p:nvPicPr>
            <p:cNvPr id="26" name="Рисунок 7" descr="eu-erasmus-logo">
              <a:extLst>
                <a:ext uri="{FF2B5EF4-FFF2-40B4-BE49-F238E27FC236}">
                  <a16:creationId xmlns:a16="http://schemas.microsoft.com/office/drawing/2014/main" id="{74E1220C-20BE-4698-ACFB-10A9DB16D7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Рисунок 26">
              <a:extLst>
                <a:ext uri="{FF2B5EF4-FFF2-40B4-BE49-F238E27FC236}">
                  <a16:creationId xmlns:a16="http://schemas.microsoft.com/office/drawing/2014/main" id="{BCE5B654-BA83-4688-882F-9555675803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28" name="Рисунок 1" descr="Doc-hub">
              <a:extLst>
                <a:ext uri="{FF2B5EF4-FFF2-40B4-BE49-F238E27FC236}">
                  <a16:creationId xmlns:a16="http://schemas.microsoft.com/office/drawing/2014/main" id="{1675C09A-E7D4-4E8C-B010-4A5F6B1447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Рисунок 28">
              <a:extLst>
                <a:ext uri="{FF2B5EF4-FFF2-40B4-BE49-F238E27FC236}">
                  <a16:creationId xmlns:a16="http://schemas.microsoft.com/office/drawing/2014/main" id="{449BCFA2-9BB1-480D-96F1-08CF435A3F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354075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59164D11-B093-4D4F-A1D4-064C07A7FF9B}"/>
              </a:ext>
            </a:extLst>
          </p:cNvPr>
          <p:cNvPicPr>
            <a:picLocks noChangeAspect="1"/>
          </p:cNvPicPr>
          <p:nvPr/>
        </p:nvPicPr>
        <p:blipFill rotWithShape="1">
          <a:blip r:embed="rId3"/>
          <a:srcRect l="2215" t="18391" r="6875" b="51159"/>
          <a:stretch/>
        </p:blipFill>
        <p:spPr>
          <a:xfrm>
            <a:off x="8125668" y="1094215"/>
            <a:ext cx="3652080" cy="688067"/>
          </a:xfrm>
          <a:prstGeom prst="rect">
            <a:avLst/>
          </a:prstGeom>
        </p:spPr>
      </p:pic>
      <p:sp>
        <p:nvSpPr>
          <p:cNvPr id="17" name="Заголовок 1">
            <a:extLst>
              <a:ext uri="{FF2B5EF4-FFF2-40B4-BE49-F238E27FC236}">
                <a16:creationId xmlns:a16="http://schemas.microsoft.com/office/drawing/2014/main" id="{793530E4-1DAD-478C-85BA-F9853CD1060B}"/>
              </a:ext>
            </a:extLst>
          </p:cNvPr>
          <p:cNvSpPr>
            <a:spLocks noGrp="1"/>
          </p:cNvSpPr>
          <p:nvPr>
            <p:ph type="ctrTitle"/>
          </p:nvPr>
        </p:nvSpPr>
        <p:spPr>
          <a:xfrm>
            <a:off x="176266" y="1315435"/>
            <a:ext cx="8440960" cy="1389633"/>
          </a:xfrm>
        </p:spPr>
        <p:txBody>
          <a:bodyPr>
            <a:noAutofit/>
          </a:bodyPr>
          <a:lstStyle/>
          <a:p>
            <a:pPr algn="l"/>
            <a:r>
              <a:rPr lang="uk-UA" sz="3200" b="1" u="sng" dirty="0">
                <a:latin typeface="+mn-lt"/>
                <a:ea typeface="+mn-ea"/>
                <a:cs typeface="+mn-cs"/>
              </a:rPr>
              <a:t>Рекомендації щодо системи ВЗЯ</a:t>
            </a:r>
            <a:r>
              <a:rPr lang="en-US" sz="3200" b="1" u="sng">
                <a:latin typeface="+mn-lt"/>
                <a:ea typeface="+mn-ea"/>
                <a:cs typeface="+mn-cs"/>
              </a:rPr>
              <a:t> </a:t>
            </a:r>
            <a:r>
              <a:rPr lang="uk-UA" sz="3200" b="1" u="sng">
                <a:latin typeface="+mn-lt"/>
                <a:ea typeface="+mn-ea"/>
                <a:cs typeface="+mn-cs"/>
              </a:rPr>
              <a:t>за проєктом </a:t>
            </a:r>
            <a:r>
              <a:rPr lang="uk-UA" sz="3200" b="1"/>
              <a:t>«Інноваційний університет та лідерство»</a:t>
            </a:r>
            <a:br>
              <a:rPr lang="uk-UA" sz="3200" b="1" u="sng" dirty="0">
                <a:latin typeface="+mn-lt"/>
                <a:ea typeface="+mn-ea"/>
                <a:cs typeface="+mn-cs"/>
              </a:rPr>
            </a:br>
            <a:br>
              <a:rPr lang="uk-UA" sz="1400" dirty="0"/>
            </a:br>
            <a:br>
              <a:rPr lang="uk-UA" sz="1400" b="1" dirty="0"/>
            </a:br>
            <a:br>
              <a:rPr lang="uk-UA" sz="1400" b="1" dirty="0"/>
            </a:br>
            <a:endParaRPr lang="uk-UA" sz="1400" b="1" dirty="0">
              <a:solidFill>
                <a:schemeClr val="accent1">
                  <a:lumMod val="75000"/>
                </a:schemeClr>
              </a:solidFill>
              <a:latin typeface="Arial" panose="020B0604020202020204" pitchFamily="34" charset="0"/>
              <a:cs typeface="Arial" panose="020B0604020202020204" pitchFamily="34" charset="0"/>
            </a:endParaRPr>
          </a:p>
        </p:txBody>
      </p:sp>
      <p:sp>
        <p:nvSpPr>
          <p:cNvPr id="7" name="Text Box 490">
            <a:extLst>
              <a:ext uri="{FF2B5EF4-FFF2-40B4-BE49-F238E27FC236}">
                <a16:creationId xmlns:a16="http://schemas.microsoft.com/office/drawing/2014/main" id="{88B415B7-8DD0-4D5F-9EBB-0EA257990897}"/>
              </a:ext>
            </a:extLst>
          </p:cNvPr>
          <p:cNvSpPr txBox="1">
            <a:spLocks noChangeArrowheads="1"/>
          </p:cNvSpPr>
          <p:nvPr/>
        </p:nvSpPr>
        <p:spPr bwMode="auto">
          <a:xfrm>
            <a:off x="10736125" y="7633858"/>
            <a:ext cx="635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uk-UA" sz="900" b="0" i="0" u="none" strike="noStrike" cap="none" normalizeH="0" baseline="0">
              <a:ln>
                <a:noFill/>
              </a:ln>
              <a:solidFill>
                <a:srgbClr val="8A8A8A"/>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uk-UA" sz="900" b="0" i="0" u="none" strike="noStrike" cap="none" normalizeH="0" baseline="0">
                <a:ln>
                  <a:noFill/>
                </a:ln>
                <a:solidFill>
                  <a:srgbClr val="8A8A8A"/>
                </a:solidFill>
                <a:effectLst/>
                <a:latin typeface="Arial" panose="020B0604020202020204" pitchFamily="34" charset="0"/>
                <a:ea typeface="Calibri" panose="020F0502020204030204" pitchFamily="34" charset="0"/>
                <a:cs typeface="Arial" panose="020B0604020202020204" pitchFamily="34" charset="0"/>
              </a:rPr>
              <a:t>7</a:t>
            </a:r>
            <a:endParaRPr kumimoji="0" lang="en-US" altLang="uk-UA" sz="1800" b="0" i="0" u="none" strike="noStrike" cap="none" normalizeH="0" baseline="0">
              <a:ln>
                <a:noFill/>
              </a:ln>
              <a:solidFill>
                <a:schemeClr val="tx1"/>
              </a:solidFill>
              <a:effectLst/>
              <a:latin typeface="Arial" panose="020B0604020202020204" pitchFamily="34" charset="0"/>
            </a:endParaRPr>
          </a:p>
        </p:txBody>
      </p:sp>
      <p:sp>
        <p:nvSpPr>
          <p:cNvPr id="86" name="Rectangle 70">
            <a:extLst>
              <a:ext uri="{FF2B5EF4-FFF2-40B4-BE49-F238E27FC236}">
                <a16:creationId xmlns:a16="http://schemas.microsoft.com/office/drawing/2014/main" id="{D2A470CC-32CA-4578-B249-6BA5ADAD8502}"/>
              </a:ext>
            </a:extLst>
          </p:cNvPr>
          <p:cNvSpPr>
            <a:spLocks noChangeArrowheads="1"/>
          </p:cNvSpPr>
          <p:nvPr/>
        </p:nvSpPr>
        <p:spPr bwMode="auto">
          <a:xfrm>
            <a:off x="1749287" y="6980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9312" tIns="990288" rIns="91440" bIns="45720" numCol="1" anchor="ctr" anchorCtr="0" compatLnSpc="1">
            <a:prstTxWarp prst="textNoShape">
              <a:avLst/>
            </a:prstTxWarp>
            <a:spAutoFit/>
          </a:bodyPr>
          <a:lstStyle/>
          <a:p>
            <a:endParaRPr lang="uk-UA"/>
          </a:p>
        </p:txBody>
      </p:sp>
      <p:sp>
        <p:nvSpPr>
          <p:cNvPr id="87" name="Rectangle 91">
            <a:extLst>
              <a:ext uri="{FF2B5EF4-FFF2-40B4-BE49-F238E27FC236}">
                <a16:creationId xmlns:a16="http://schemas.microsoft.com/office/drawing/2014/main" id="{008496D4-1E8D-42C2-A9E5-D4BFC8393498}"/>
              </a:ext>
            </a:extLst>
          </p:cNvPr>
          <p:cNvSpPr>
            <a:spLocks noChangeArrowheads="1"/>
          </p:cNvSpPr>
          <p:nvPr/>
        </p:nvSpPr>
        <p:spPr bwMode="auto">
          <a:xfrm>
            <a:off x="1749287" y="785938"/>
            <a:ext cx="12192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uk-UA"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uk-U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uk-UA" sz="1800" b="0" i="0" u="none" strike="noStrike" cap="none" normalizeH="0" baseline="0" dirty="0">
              <a:ln>
                <a:noFill/>
              </a:ln>
              <a:solidFill>
                <a:schemeClr val="tx1"/>
              </a:solidFill>
              <a:effectLst/>
              <a:latin typeface="Arial" panose="020B0604020202020204" pitchFamily="34" charset="0"/>
            </a:endParaRPr>
          </a:p>
        </p:txBody>
      </p:sp>
      <p:pic>
        <p:nvPicPr>
          <p:cNvPr id="3" name="Рисунок 2">
            <a:extLst>
              <a:ext uri="{FF2B5EF4-FFF2-40B4-BE49-F238E27FC236}">
                <a16:creationId xmlns:a16="http://schemas.microsoft.com/office/drawing/2014/main" id="{32DCDBB0-6EC4-46A4-AD24-03B91498FC98}"/>
              </a:ext>
            </a:extLst>
          </p:cNvPr>
          <p:cNvPicPr>
            <a:picLocks noChangeAspect="1"/>
          </p:cNvPicPr>
          <p:nvPr/>
        </p:nvPicPr>
        <p:blipFill rotWithShape="1">
          <a:blip r:embed="rId4"/>
          <a:srcRect l="31875" t="23427" r="32569" b="19711"/>
          <a:stretch/>
        </p:blipFill>
        <p:spPr>
          <a:xfrm>
            <a:off x="176266" y="1853340"/>
            <a:ext cx="6092687" cy="5004660"/>
          </a:xfrm>
          <a:prstGeom prst="rect">
            <a:avLst/>
          </a:prstGeom>
        </p:spPr>
      </p:pic>
      <p:sp>
        <p:nvSpPr>
          <p:cNvPr id="4" name="Прямокутник 3">
            <a:extLst>
              <a:ext uri="{FF2B5EF4-FFF2-40B4-BE49-F238E27FC236}">
                <a16:creationId xmlns:a16="http://schemas.microsoft.com/office/drawing/2014/main" id="{DDE874EE-6C9E-414D-BAA5-B5960955B917}"/>
              </a:ext>
            </a:extLst>
          </p:cNvPr>
          <p:cNvSpPr/>
          <p:nvPr/>
        </p:nvSpPr>
        <p:spPr>
          <a:xfrm>
            <a:off x="6283615" y="2647510"/>
            <a:ext cx="5494133" cy="3416320"/>
          </a:xfrm>
          <a:prstGeom prst="rect">
            <a:avLst/>
          </a:prstGeom>
        </p:spPr>
        <p:txBody>
          <a:bodyPr wrap="square">
            <a:spAutoFit/>
          </a:bodyPr>
          <a:lstStyle/>
          <a:p>
            <a:r>
              <a:rPr lang="uk-UA" sz="2400" b="1" u="sng" dirty="0"/>
              <a:t>Центр підтримки навчання:</a:t>
            </a:r>
          </a:p>
          <a:p>
            <a:r>
              <a:rPr lang="uk-UA" sz="2400" dirty="0"/>
              <a:t>- бюро удосконалення </a:t>
            </a:r>
            <a:r>
              <a:rPr lang="uk-UA" sz="2400" dirty="0" err="1"/>
              <a:t>компетентностей</a:t>
            </a:r>
            <a:r>
              <a:rPr lang="uk-UA" sz="2400" dirty="0"/>
              <a:t>;</a:t>
            </a:r>
          </a:p>
          <a:p>
            <a:r>
              <a:rPr lang="uk-UA" sz="2400" dirty="0"/>
              <a:t>- бюро кар</a:t>
            </a:r>
            <a:r>
              <a:rPr lang="en-US" sz="2400"/>
              <a:t>’</a:t>
            </a:r>
            <a:r>
              <a:rPr lang="uk-UA" sz="2400"/>
              <a:t>єр;</a:t>
            </a:r>
          </a:p>
          <a:p>
            <a:r>
              <a:rPr lang="uk-UA" sz="2400" dirty="0"/>
              <a:t>- відділ обслуговування іноземних студентів;</a:t>
            </a:r>
          </a:p>
          <a:p>
            <a:r>
              <a:rPr lang="uk-UA" sz="2400" dirty="0"/>
              <a:t>- відділ обслуговування студентів;</a:t>
            </a:r>
          </a:p>
          <a:p>
            <a:r>
              <a:rPr lang="uk-UA" sz="2400" dirty="0"/>
              <a:t>- відділ </a:t>
            </a:r>
            <a:r>
              <a:rPr lang="uk-UA" sz="2400" dirty="0" err="1"/>
              <a:t>рекрутації</a:t>
            </a:r>
            <a:r>
              <a:rPr lang="uk-UA" sz="2400" dirty="0"/>
              <a:t> на навчання;</a:t>
            </a:r>
          </a:p>
          <a:p>
            <a:r>
              <a:rPr lang="uk-UA" sz="2400" dirty="0"/>
              <a:t>-  відділ у справах студентів;</a:t>
            </a:r>
          </a:p>
          <a:p>
            <a:r>
              <a:rPr lang="uk-UA" sz="2400" dirty="0"/>
              <a:t>- приймальна секція.</a:t>
            </a:r>
          </a:p>
        </p:txBody>
      </p:sp>
      <p:grpSp>
        <p:nvGrpSpPr>
          <p:cNvPr id="25" name="Групувати 24">
            <a:extLst>
              <a:ext uri="{FF2B5EF4-FFF2-40B4-BE49-F238E27FC236}">
                <a16:creationId xmlns:a16="http://schemas.microsoft.com/office/drawing/2014/main" id="{D1595E54-4442-4D5D-9635-6C18E6A3007E}"/>
              </a:ext>
            </a:extLst>
          </p:cNvPr>
          <p:cNvGrpSpPr/>
          <p:nvPr/>
        </p:nvGrpSpPr>
        <p:grpSpPr>
          <a:xfrm>
            <a:off x="156388" y="-50945"/>
            <a:ext cx="11924648" cy="1082447"/>
            <a:chOff x="156388" y="-50945"/>
            <a:chExt cx="11924648" cy="1082447"/>
          </a:xfrm>
        </p:grpSpPr>
        <p:pic>
          <p:nvPicPr>
            <p:cNvPr id="26" name="Рисунок 7" descr="eu-erasmus-logo">
              <a:extLst>
                <a:ext uri="{FF2B5EF4-FFF2-40B4-BE49-F238E27FC236}">
                  <a16:creationId xmlns:a16="http://schemas.microsoft.com/office/drawing/2014/main" id="{AC2D6499-BF2C-4C89-BB56-9BC08F7DC2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Рисунок 26">
              <a:extLst>
                <a:ext uri="{FF2B5EF4-FFF2-40B4-BE49-F238E27FC236}">
                  <a16:creationId xmlns:a16="http://schemas.microsoft.com/office/drawing/2014/main" id="{B0240D19-4819-463F-8FF4-0CF637A73C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28" name="Рисунок 1" descr="Doc-hub">
              <a:extLst>
                <a:ext uri="{FF2B5EF4-FFF2-40B4-BE49-F238E27FC236}">
                  <a16:creationId xmlns:a16="http://schemas.microsoft.com/office/drawing/2014/main" id="{B95888A8-C7AA-46F3-9CA4-633942B5E7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Рисунок 28">
              <a:extLst>
                <a:ext uri="{FF2B5EF4-FFF2-40B4-BE49-F238E27FC236}">
                  <a16:creationId xmlns:a16="http://schemas.microsoft.com/office/drawing/2014/main" id="{C220CA5C-EF0F-4C4F-8611-BEF05DDFC7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332356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Текстове поле 2">
            <a:extLst>
              <a:ext uri="{FF2B5EF4-FFF2-40B4-BE49-F238E27FC236}">
                <a16:creationId xmlns:a16="http://schemas.microsoft.com/office/drawing/2014/main" id="{FF67072E-6F29-4E34-B8FD-D900D7D179D1}"/>
              </a:ext>
            </a:extLst>
          </p:cNvPr>
          <p:cNvSpPr txBox="1">
            <a:spLocks noChangeArrowheads="1"/>
          </p:cNvSpPr>
          <p:nvPr/>
        </p:nvSpPr>
        <p:spPr bwMode="auto">
          <a:xfrm>
            <a:off x="273005" y="3882953"/>
            <a:ext cx="11651359" cy="2408517"/>
          </a:xfrm>
          <a:prstGeom prst="rect">
            <a:avLst/>
          </a:prstGeom>
          <a:solidFill>
            <a:srgbClr val="FFFFFF"/>
          </a:solidFill>
          <a:ln w="9525">
            <a:solidFill>
              <a:srgbClr val="000000"/>
            </a:solidFill>
            <a:prstDash val="lgDash"/>
            <a:miter lim="800000"/>
            <a:headEnd/>
            <a:tailEnd/>
          </a:ln>
        </p:spPr>
        <p:txBody>
          <a:bodyPr rot="0" vert="horz" wrap="square" lIns="91440" tIns="45720" rIns="91440" bIns="45720" anchor="t" anchorCtr="0">
            <a:noAutofit/>
          </a:bodyPr>
          <a:lstStyle/>
          <a:p>
            <a:pPr>
              <a:lnSpc>
                <a:spcPct val="115000"/>
              </a:lnSpc>
              <a:spcAft>
                <a:spcPts val="1000"/>
              </a:spcAft>
            </a:pPr>
            <a:r>
              <a:rPr lang="uk-U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uk-U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uk-U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uk-U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uk-U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uk-UA"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15000"/>
              </a:lnSpc>
              <a:spcAft>
                <a:spcPts val="1000"/>
              </a:spcAft>
            </a:pPr>
            <a:r>
              <a:rPr lang="uk-UA" sz="1100" dirty="0">
                <a:effectLst/>
                <a:latin typeface="Calibri" panose="020F0502020204030204" pitchFamily="34" charset="0"/>
                <a:ea typeface="Calibri" panose="020F0502020204030204" pitchFamily="34" charset="0"/>
                <a:cs typeface="Times New Roman" panose="02020603050405020304" pitchFamily="18" charset="0"/>
              </a:rPr>
              <a:t> </a:t>
            </a:r>
            <a:r>
              <a:rPr lang="uk-UA" sz="2400" b="1" i="1" dirty="0">
                <a:effectLst/>
                <a:latin typeface="Times New Roman" panose="02020603050405020304" pitchFamily="18" charset="0"/>
                <a:ea typeface="Calibri" panose="020F0502020204030204" pitchFamily="34" charset="0"/>
                <a:cs typeface="Times New Roman" panose="02020603050405020304" pitchFamily="18" charset="0"/>
              </a:rPr>
              <a:t>Елементи системи внутрішнього забезпечення якості освітніх послуг</a:t>
            </a:r>
            <a:endParaRPr lang="uk-UA"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Заголовок 1">
            <a:extLst>
              <a:ext uri="{FF2B5EF4-FFF2-40B4-BE49-F238E27FC236}">
                <a16:creationId xmlns:a16="http://schemas.microsoft.com/office/drawing/2014/main" id="{C948BA8C-735E-4DBB-A6D0-4ADF5B1EEFC4}"/>
              </a:ext>
            </a:extLst>
          </p:cNvPr>
          <p:cNvSpPr>
            <a:spLocks noGrp="1"/>
          </p:cNvSpPr>
          <p:nvPr>
            <p:ph type="ctrTitle"/>
          </p:nvPr>
        </p:nvSpPr>
        <p:spPr>
          <a:xfrm>
            <a:off x="273005" y="1058255"/>
            <a:ext cx="11879900" cy="1513188"/>
          </a:xfrm>
        </p:spPr>
        <p:txBody>
          <a:bodyPr>
            <a:noAutofit/>
          </a:bodyPr>
          <a:lstStyle/>
          <a:p>
            <a:r>
              <a:rPr lang="uk-UA" sz="2800" u="sng" dirty="0">
                <a:latin typeface="+mn-lt"/>
                <a:ea typeface="+mn-ea"/>
                <a:cs typeface="+mn-cs"/>
              </a:rPr>
              <a:t>Ц</a:t>
            </a:r>
            <a:r>
              <a:rPr lang="uk-UA" sz="2800" b="1" u="sng" dirty="0">
                <a:latin typeface="+mn-lt"/>
                <a:ea typeface="+mn-ea"/>
                <a:cs typeface="+mn-cs"/>
              </a:rPr>
              <a:t>ВЗЯ</a:t>
            </a:r>
            <a:r>
              <a:rPr lang="uk-UA" sz="2800" u="sng" dirty="0">
                <a:latin typeface="+mn-lt"/>
                <a:ea typeface="+mn-ea"/>
                <a:cs typeface="+mn-cs"/>
              </a:rPr>
              <a:t>О</a:t>
            </a:r>
            <a:r>
              <a:rPr lang="uk-UA" sz="2800" b="1" u="sng" dirty="0">
                <a:latin typeface="+mn-lt"/>
                <a:ea typeface="+mn-ea"/>
                <a:cs typeface="+mn-cs"/>
              </a:rPr>
              <a:t> як інструмент налагодження процедур акредитації освітніх програм та виконання критеріїв акредитації в нових умовах</a:t>
            </a:r>
            <a:br>
              <a:rPr lang="uk-UA" sz="1600" dirty="0"/>
            </a:br>
            <a:br>
              <a:rPr lang="uk-UA" sz="1600" b="1" dirty="0"/>
            </a:br>
            <a:br>
              <a:rPr lang="uk-UA" sz="1600" b="1" dirty="0"/>
            </a:br>
            <a:endParaRPr lang="uk-UA" sz="1600" b="1" dirty="0">
              <a:solidFill>
                <a:schemeClr val="accent1">
                  <a:lumMod val="75000"/>
                </a:schemeClr>
              </a:solidFill>
              <a:latin typeface="Arial" panose="020B0604020202020204" pitchFamily="34" charset="0"/>
              <a:cs typeface="Arial" panose="020B0604020202020204" pitchFamily="34" charset="0"/>
            </a:endParaRPr>
          </a:p>
        </p:txBody>
      </p:sp>
      <p:grpSp>
        <p:nvGrpSpPr>
          <p:cNvPr id="25" name="Групувати 24">
            <a:extLst>
              <a:ext uri="{FF2B5EF4-FFF2-40B4-BE49-F238E27FC236}">
                <a16:creationId xmlns:a16="http://schemas.microsoft.com/office/drawing/2014/main" id="{410C8A1D-607A-4F3B-ACC5-A71ADA335E51}"/>
              </a:ext>
            </a:extLst>
          </p:cNvPr>
          <p:cNvGrpSpPr/>
          <p:nvPr/>
        </p:nvGrpSpPr>
        <p:grpSpPr>
          <a:xfrm>
            <a:off x="371238" y="1847560"/>
            <a:ext cx="11449524" cy="1997812"/>
            <a:chOff x="2441498" y="3525418"/>
            <a:chExt cx="5072165" cy="907977"/>
          </a:xfrm>
        </p:grpSpPr>
        <p:cxnSp>
          <p:nvCxnSpPr>
            <p:cNvPr id="7" name="Пряма сполучна лінія 6">
              <a:extLst>
                <a:ext uri="{FF2B5EF4-FFF2-40B4-BE49-F238E27FC236}">
                  <a16:creationId xmlns:a16="http://schemas.microsoft.com/office/drawing/2014/main" id="{0089F2AB-D198-4D40-85C1-18E7700E36F4}"/>
                </a:ext>
              </a:extLst>
            </p:cNvPr>
            <p:cNvCxnSpPr>
              <a:cxnSpLocks/>
            </p:cNvCxnSpPr>
            <p:nvPr/>
          </p:nvCxnSpPr>
          <p:spPr>
            <a:xfrm>
              <a:off x="4782786" y="3855682"/>
              <a:ext cx="11608" cy="4758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Box 8">
              <a:extLst>
                <a:ext uri="{FF2B5EF4-FFF2-40B4-BE49-F238E27FC236}">
                  <a16:creationId xmlns:a16="http://schemas.microsoft.com/office/drawing/2014/main" id="{392ED00D-4203-4DD9-B7EB-12B697E92C5B}"/>
                </a:ext>
              </a:extLst>
            </p:cNvPr>
            <p:cNvSpPr txBox="1">
              <a:spLocks noChangeArrowheads="1"/>
            </p:cNvSpPr>
            <p:nvPr/>
          </p:nvSpPr>
          <p:spPr bwMode="auto">
            <a:xfrm>
              <a:off x="3993697" y="3525418"/>
              <a:ext cx="1892889" cy="3217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Центр </a:t>
              </a:r>
              <a:r>
                <a:rPr kumimoji="0" lang="uk-UA" altLang="uk-UA"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внутрішнього забезпечення якості </a:t>
              </a:r>
              <a:r>
                <a:rPr kumimoji="0" lang="uk-UA" altLang="uk-UA"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освітніх послуг</a:t>
              </a:r>
              <a:endParaRPr kumimoji="0" lang="uk-UA" altLang="uk-UA" sz="20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2A21B224-1A03-433D-ADF1-980579271702}"/>
                </a:ext>
              </a:extLst>
            </p:cNvPr>
            <p:cNvSpPr txBox="1">
              <a:spLocks noChangeArrowheads="1"/>
            </p:cNvSpPr>
            <p:nvPr/>
          </p:nvSpPr>
          <p:spPr bwMode="auto">
            <a:xfrm>
              <a:off x="2441498" y="3949195"/>
              <a:ext cx="3503651" cy="484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Група </a:t>
              </a:r>
              <a:r>
                <a:rPr kumimoji="0" lang="uk-UA" altLang="uk-UA" sz="2000" b="1"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модерування</a:t>
              </a:r>
              <a:r>
                <a:rPr kumimoji="0" lang="uk-UA" altLang="uk-UA"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процедур та процесів внутрішньої системи забезпечення якості</a:t>
              </a:r>
              <a:endParaRPr kumimoji="0" lang="uk-UA" altLang="uk-UA" sz="2000" b="0" i="0" u="none" strike="noStrike" cap="none" normalizeH="0" baseline="0" dirty="0">
                <a:ln>
                  <a:noFill/>
                </a:ln>
                <a:solidFill>
                  <a:schemeClr val="tx1"/>
                </a:solidFill>
                <a:effectLst/>
                <a:latin typeface="Arial" panose="020B0604020202020204" pitchFamily="34" charset="0"/>
              </a:endParaRPr>
            </a:p>
          </p:txBody>
        </p:sp>
        <p:sp>
          <p:nvSpPr>
            <p:cNvPr id="9" name="Text Box 6">
              <a:extLst>
                <a:ext uri="{FF2B5EF4-FFF2-40B4-BE49-F238E27FC236}">
                  <a16:creationId xmlns:a16="http://schemas.microsoft.com/office/drawing/2014/main" id="{617D587B-46D3-4780-9A54-F643F2B0E389}"/>
                </a:ext>
              </a:extLst>
            </p:cNvPr>
            <p:cNvSpPr txBox="1">
              <a:spLocks noChangeArrowheads="1"/>
            </p:cNvSpPr>
            <p:nvPr/>
          </p:nvSpPr>
          <p:spPr bwMode="auto">
            <a:xfrm>
              <a:off x="5978320" y="3949195"/>
              <a:ext cx="1535343" cy="484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kumimoji="0" lang="uk-UA" altLang="uk-UA"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Група </a:t>
              </a:r>
              <a:r>
                <a:rPr lang="uk-UA" altLang="uk-UA" sz="2000" b="1" u="sng" dirty="0" err="1">
                  <a:latin typeface="Calibri" panose="020F0502020204030204" pitchFamily="34" charset="0"/>
                  <a:ea typeface="Calibri" panose="020F0502020204030204" pitchFamily="34" charset="0"/>
                  <a:cs typeface="Times New Roman" panose="02020603050405020304" pitchFamily="18" charset="0"/>
                </a:rPr>
                <a:t>модерування</a:t>
              </a:r>
              <a:r>
                <a:rPr lang="uk-UA" altLang="uk-UA" sz="2000" b="1" u="sng" dirty="0">
                  <a:latin typeface="Calibri" panose="020F0502020204030204" pitchFamily="34" charset="0"/>
                  <a:ea typeface="Calibri" panose="020F0502020204030204" pitchFamily="34" charset="0"/>
                  <a:cs typeface="Times New Roman" panose="02020603050405020304" pitchFamily="18" charset="0"/>
                </a:rPr>
                <a:t> процедур та процесів </a:t>
              </a:r>
              <a:r>
                <a:rPr kumimoji="0" lang="uk-UA" altLang="uk-UA" sz="2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якості  освітніх програм</a:t>
              </a:r>
              <a:endParaRPr kumimoji="0" lang="uk-UA" altLang="uk-UA" sz="2000" b="0" i="0" u="none" strike="noStrike" cap="none" normalizeH="0" baseline="0" dirty="0">
                <a:ln>
                  <a:noFill/>
                </a:ln>
                <a:solidFill>
                  <a:schemeClr val="tx1"/>
                </a:solidFill>
                <a:effectLst/>
                <a:latin typeface="Arial" panose="020B0604020202020204" pitchFamily="34" charset="0"/>
              </a:endParaRPr>
            </a:p>
          </p:txBody>
        </p:sp>
        <p:cxnSp>
          <p:nvCxnSpPr>
            <p:cNvPr id="13" name="Пряма сполучна лінія 12">
              <a:extLst>
                <a:ext uri="{FF2B5EF4-FFF2-40B4-BE49-F238E27FC236}">
                  <a16:creationId xmlns:a16="http://schemas.microsoft.com/office/drawing/2014/main" id="{184B6C6D-09C0-449D-A6E3-08AA19EFFC2E}"/>
                </a:ext>
              </a:extLst>
            </p:cNvPr>
            <p:cNvCxnSpPr>
              <a:cxnSpLocks/>
            </p:cNvCxnSpPr>
            <p:nvPr/>
          </p:nvCxnSpPr>
          <p:spPr>
            <a:xfrm>
              <a:off x="3993697" y="3902442"/>
              <a:ext cx="2947632" cy="2726"/>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5" name="Пряма сполучна лінія 14">
              <a:extLst>
                <a:ext uri="{FF2B5EF4-FFF2-40B4-BE49-F238E27FC236}">
                  <a16:creationId xmlns:a16="http://schemas.microsoft.com/office/drawing/2014/main" id="{57B8E999-A753-4B62-AE9C-106294BEE7B5}"/>
                </a:ext>
              </a:extLst>
            </p:cNvPr>
            <p:cNvCxnSpPr>
              <a:cxnSpLocks/>
            </p:cNvCxnSpPr>
            <p:nvPr/>
          </p:nvCxnSpPr>
          <p:spPr>
            <a:xfrm>
              <a:off x="2999249" y="3903262"/>
              <a:ext cx="0" cy="28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 сполучна лінія 15">
              <a:extLst>
                <a:ext uri="{FF2B5EF4-FFF2-40B4-BE49-F238E27FC236}">
                  <a16:creationId xmlns:a16="http://schemas.microsoft.com/office/drawing/2014/main" id="{F72167A0-3EAB-4335-8937-48AA52FB6AAC}"/>
                </a:ext>
              </a:extLst>
            </p:cNvPr>
            <p:cNvCxnSpPr>
              <a:cxnSpLocks/>
            </p:cNvCxnSpPr>
            <p:nvPr/>
          </p:nvCxnSpPr>
          <p:spPr>
            <a:xfrm>
              <a:off x="6937519" y="3907707"/>
              <a:ext cx="0" cy="5315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Текстове поле 2">
            <a:extLst>
              <a:ext uri="{FF2B5EF4-FFF2-40B4-BE49-F238E27FC236}">
                <a16:creationId xmlns:a16="http://schemas.microsoft.com/office/drawing/2014/main" id="{1EB9BB45-26B2-437F-8F75-82294147863D}"/>
              </a:ext>
            </a:extLst>
          </p:cNvPr>
          <p:cNvSpPr txBox="1">
            <a:spLocks noChangeArrowheads="1"/>
          </p:cNvSpPr>
          <p:nvPr/>
        </p:nvSpPr>
        <p:spPr bwMode="auto">
          <a:xfrm>
            <a:off x="371236" y="3942029"/>
            <a:ext cx="1446927" cy="1734821"/>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spcAft>
                <a:spcPts val="0"/>
              </a:spcAft>
            </a:pPr>
            <a:r>
              <a:rPr lang="uk-UA" b="1" dirty="0">
                <a:effectLst/>
                <a:latin typeface="Times New Roman" panose="02020603050405020304" pitchFamily="18" charset="0"/>
                <a:ea typeface="Calibri" panose="020F0502020204030204" pitchFamily="34" charset="0"/>
                <a:cs typeface="Times New Roman" panose="02020603050405020304" pitchFamily="18" charset="0"/>
              </a:rPr>
              <a:t>Забезпечення навчальних процесів</a:t>
            </a: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Текстове поле 2">
            <a:extLst>
              <a:ext uri="{FF2B5EF4-FFF2-40B4-BE49-F238E27FC236}">
                <a16:creationId xmlns:a16="http://schemas.microsoft.com/office/drawing/2014/main" id="{3456CDC5-8406-499F-9BE6-143D2AD69F41}"/>
              </a:ext>
            </a:extLst>
          </p:cNvPr>
          <p:cNvSpPr txBox="1">
            <a:spLocks noChangeArrowheads="1"/>
          </p:cNvSpPr>
          <p:nvPr/>
        </p:nvSpPr>
        <p:spPr bwMode="auto">
          <a:xfrm>
            <a:off x="1912067" y="3951598"/>
            <a:ext cx="1446927" cy="1736827"/>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spcAft>
                <a:spcPts val="0"/>
              </a:spcAft>
            </a:pPr>
            <a:r>
              <a:rPr lang="uk-UA" b="1" dirty="0">
                <a:effectLst/>
                <a:latin typeface="Times New Roman" panose="02020603050405020304" pitchFamily="18" charset="0"/>
                <a:ea typeface="Calibri" panose="020F0502020204030204" pitchFamily="34" charset="0"/>
                <a:cs typeface="Times New Roman" panose="02020603050405020304" pitchFamily="18" charset="0"/>
              </a:rPr>
              <a:t>Забезпечення доступності інформації</a:t>
            </a: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Текстове поле 2">
            <a:extLst>
              <a:ext uri="{FF2B5EF4-FFF2-40B4-BE49-F238E27FC236}">
                <a16:creationId xmlns:a16="http://schemas.microsoft.com/office/drawing/2014/main" id="{C871EA5D-59BE-40DF-BDEF-5F4DBCB36F7D}"/>
              </a:ext>
            </a:extLst>
          </p:cNvPr>
          <p:cNvSpPr txBox="1">
            <a:spLocks noChangeArrowheads="1"/>
          </p:cNvSpPr>
          <p:nvPr/>
        </p:nvSpPr>
        <p:spPr bwMode="auto">
          <a:xfrm>
            <a:off x="8354995" y="3949358"/>
            <a:ext cx="1747811" cy="1755701"/>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spcAft>
                <a:spcPts val="0"/>
              </a:spcAft>
            </a:pPr>
            <a:r>
              <a:rPr lang="uk-UA" b="1" dirty="0">
                <a:effectLst/>
                <a:latin typeface="Times New Roman" panose="02020603050405020304" pitchFamily="18" charset="0"/>
                <a:ea typeface="Calibri" panose="020F0502020204030204" pitchFamily="34" charset="0"/>
                <a:cs typeface="Times New Roman" panose="02020603050405020304" pitchFamily="18" charset="0"/>
              </a:rPr>
              <a:t>Формування, зміст, наповнення та розвиток освітніх програм </a:t>
            </a: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Текстове поле 2">
            <a:extLst>
              <a:ext uri="{FF2B5EF4-FFF2-40B4-BE49-F238E27FC236}">
                <a16:creationId xmlns:a16="http://schemas.microsoft.com/office/drawing/2014/main" id="{8C96AAAD-546C-48F9-AE23-AAE5B47F8155}"/>
              </a:ext>
            </a:extLst>
          </p:cNvPr>
          <p:cNvSpPr txBox="1">
            <a:spLocks noChangeArrowheads="1"/>
          </p:cNvSpPr>
          <p:nvPr/>
        </p:nvSpPr>
        <p:spPr bwMode="auto">
          <a:xfrm>
            <a:off x="3452747" y="3966309"/>
            <a:ext cx="1492090" cy="1736827"/>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spcAft>
                <a:spcPts val="0"/>
              </a:spcAft>
            </a:pPr>
            <a:r>
              <a:rPr lang="uk-UA" b="1" dirty="0" err="1">
                <a:effectLst/>
                <a:latin typeface="Times New Roman" panose="02020603050405020304" pitchFamily="18" charset="0"/>
                <a:ea typeface="Times New Roman" panose="02020603050405020304" pitchFamily="18" charset="0"/>
                <a:cs typeface="Times New Roman" panose="02020603050405020304" pitchFamily="18" charset="0"/>
              </a:rPr>
              <a:t>Рекрутація</a:t>
            </a:r>
            <a:r>
              <a:rPr lang="uk-UA" b="1" dirty="0">
                <a:effectLst/>
                <a:latin typeface="Times New Roman" panose="02020603050405020304" pitchFamily="18" charset="0"/>
                <a:ea typeface="Times New Roman" panose="02020603050405020304" pitchFamily="18" charset="0"/>
                <a:cs typeface="Times New Roman" panose="02020603050405020304" pitchFamily="18" charset="0"/>
              </a:rPr>
              <a:t> здобувачів освіти</a:t>
            </a:r>
          </a:p>
        </p:txBody>
      </p:sp>
      <p:sp>
        <p:nvSpPr>
          <p:cNvPr id="31" name="Текстове поле 2">
            <a:extLst>
              <a:ext uri="{FF2B5EF4-FFF2-40B4-BE49-F238E27FC236}">
                <a16:creationId xmlns:a16="http://schemas.microsoft.com/office/drawing/2014/main" id="{5B27A7E5-16F9-44FB-AFFB-ADA477FE41C9}"/>
              </a:ext>
            </a:extLst>
          </p:cNvPr>
          <p:cNvSpPr txBox="1">
            <a:spLocks noChangeArrowheads="1"/>
          </p:cNvSpPr>
          <p:nvPr/>
        </p:nvSpPr>
        <p:spPr bwMode="auto">
          <a:xfrm>
            <a:off x="6727111" y="3970237"/>
            <a:ext cx="1553016" cy="1734821"/>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spcAft>
                <a:spcPts val="0"/>
              </a:spcAft>
            </a:pPr>
            <a:r>
              <a:rPr lang="uk-UA" b="1" dirty="0">
                <a:effectLst/>
                <a:latin typeface="Times New Roman" panose="02020603050405020304" pitchFamily="18" charset="0"/>
                <a:ea typeface="Times New Roman" panose="02020603050405020304" pitchFamily="18" charset="0"/>
                <a:cs typeface="Times New Roman" panose="02020603050405020304" pitchFamily="18" charset="0"/>
              </a:rPr>
              <a:t>Організаційна підтримка здобувачів освіти та </a:t>
            </a:r>
            <a:r>
              <a:rPr lang="uk-UA" b="1" dirty="0" err="1">
                <a:effectLst/>
                <a:latin typeface="Times New Roman" panose="02020603050405020304" pitchFamily="18" charset="0"/>
                <a:ea typeface="Times New Roman" panose="02020603050405020304" pitchFamily="18" charset="0"/>
                <a:cs typeface="Times New Roman" panose="02020603050405020304" pitchFamily="18" charset="0"/>
              </a:rPr>
              <a:t>медіаторство</a:t>
            </a:r>
            <a:endParaRPr lang="uk-UA"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Текстове поле 2">
            <a:extLst>
              <a:ext uri="{FF2B5EF4-FFF2-40B4-BE49-F238E27FC236}">
                <a16:creationId xmlns:a16="http://schemas.microsoft.com/office/drawing/2014/main" id="{BEA1D6E6-7969-4D36-8D0C-FC7519693D44}"/>
              </a:ext>
            </a:extLst>
          </p:cNvPr>
          <p:cNvSpPr txBox="1">
            <a:spLocks noChangeArrowheads="1"/>
          </p:cNvSpPr>
          <p:nvPr/>
        </p:nvSpPr>
        <p:spPr bwMode="auto">
          <a:xfrm>
            <a:off x="10206405" y="3949358"/>
            <a:ext cx="1614360" cy="1755701"/>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spcAft>
                <a:spcPts val="0"/>
              </a:spcAft>
            </a:pPr>
            <a:r>
              <a:rPr lang="uk-UA" b="1" dirty="0">
                <a:effectLst/>
                <a:latin typeface="Times New Roman" panose="02020603050405020304" pitchFamily="18" charset="0"/>
                <a:ea typeface="Calibri" panose="020F0502020204030204" pitchFamily="34" charset="0"/>
                <a:cs typeface="Times New Roman" panose="02020603050405020304" pitchFamily="18" charset="0"/>
              </a:rPr>
              <a:t>Підтримка дидактики та удосконалення компетенцій викладачів</a:t>
            </a: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Текстове поле 2">
            <a:extLst>
              <a:ext uri="{FF2B5EF4-FFF2-40B4-BE49-F238E27FC236}">
                <a16:creationId xmlns:a16="http://schemas.microsoft.com/office/drawing/2014/main" id="{C41FB676-63D3-44E7-9FCC-9B35CAAB8602}"/>
              </a:ext>
            </a:extLst>
          </p:cNvPr>
          <p:cNvSpPr txBox="1">
            <a:spLocks noChangeArrowheads="1"/>
          </p:cNvSpPr>
          <p:nvPr/>
        </p:nvSpPr>
        <p:spPr bwMode="auto">
          <a:xfrm>
            <a:off x="5028794" y="3966309"/>
            <a:ext cx="1614360" cy="1742172"/>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spcAft>
                <a:spcPts val="0"/>
              </a:spcAft>
            </a:pPr>
            <a:r>
              <a:rPr lang="uk-UA" b="1" kern="0" dirty="0">
                <a:effectLst/>
                <a:latin typeface="Times New Roman" panose="02020603050405020304" pitchFamily="18" charset="0"/>
                <a:ea typeface="Calibri" panose="020F0502020204030204" pitchFamily="34" charset="0"/>
                <a:cs typeface="Times New Roman" panose="02020603050405020304" pitchFamily="18" charset="0"/>
              </a:rPr>
              <a:t>Нормативна підтримка, опитування</a:t>
            </a:r>
            <a:r>
              <a:rPr lang="uk-UA" b="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b="1" dirty="0">
                <a:effectLst/>
                <a:latin typeface="Times New Roman" panose="02020603050405020304" pitchFamily="18" charset="0"/>
                <a:ea typeface="Times New Roman" panose="02020603050405020304" pitchFamily="18" charset="0"/>
                <a:cs typeface="Times New Roman" panose="02020603050405020304" pitchFamily="18" charset="0"/>
              </a:rPr>
              <a:t>та академічна доброчесність</a:t>
            </a:r>
            <a:r>
              <a:rPr lang="uk-UA" b="0"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34" name="Пряма сполучна лінія 33">
            <a:extLst>
              <a:ext uri="{FF2B5EF4-FFF2-40B4-BE49-F238E27FC236}">
                <a16:creationId xmlns:a16="http://schemas.microsoft.com/office/drawing/2014/main" id="{3764F81D-911C-460B-9753-0EEEAAF5EC3A}"/>
              </a:ext>
            </a:extLst>
          </p:cNvPr>
          <p:cNvCxnSpPr>
            <a:cxnSpLocks/>
          </p:cNvCxnSpPr>
          <p:nvPr/>
        </p:nvCxnSpPr>
        <p:spPr>
          <a:xfrm>
            <a:off x="3894147" y="2662203"/>
            <a:ext cx="0" cy="116948"/>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Групувати 42">
            <a:extLst>
              <a:ext uri="{FF2B5EF4-FFF2-40B4-BE49-F238E27FC236}">
                <a16:creationId xmlns:a16="http://schemas.microsoft.com/office/drawing/2014/main" id="{D7CEDE7A-A841-4C4E-809E-6B4F552E28C2}"/>
              </a:ext>
            </a:extLst>
          </p:cNvPr>
          <p:cNvGrpSpPr/>
          <p:nvPr/>
        </p:nvGrpSpPr>
        <p:grpSpPr>
          <a:xfrm>
            <a:off x="156388" y="-50945"/>
            <a:ext cx="11924648" cy="1082447"/>
            <a:chOff x="156388" y="-50945"/>
            <a:chExt cx="11924648" cy="1082447"/>
          </a:xfrm>
        </p:grpSpPr>
        <p:pic>
          <p:nvPicPr>
            <p:cNvPr id="44" name="Рисунок 7" descr="eu-erasmus-logo">
              <a:extLst>
                <a:ext uri="{FF2B5EF4-FFF2-40B4-BE49-F238E27FC236}">
                  <a16:creationId xmlns:a16="http://schemas.microsoft.com/office/drawing/2014/main" id="{2F05553D-4A07-47E5-A503-0303D23C1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Рисунок 44">
              <a:extLst>
                <a:ext uri="{FF2B5EF4-FFF2-40B4-BE49-F238E27FC236}">
                  <a16:creationId xmlns:a16="http://schemas.microsoft.com/office/drawing/2014/main" id="{9089F6D0-2B0D-4B7F-94AF-E9D38D7254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46" name="Рисунок 1" descr="Doc-hub">
              <a:extLst>
                <a:ext uri="{FF2B5EF4-FFF2-40B4-BE49-F238E27FC236}">
                  <a16:creationId xmlns:a16="http://schemas.microsoft.com/office/drawing/2014/main" id="{20701E9A-A30F-492E-8A8B-D9D7255ED1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Рисунок 46">
              <a:extLst>
                <a:ext uri="{FF2B5EF4-FFF2-40B4-BE49-F238E27FC236}">
                  <a16:creationId xmlns:a16="http://schemas.microsoft.com/office/drawing/2014/main" id="{D3ADB5D5-906E-4574-A182-D21B7B1AAD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2687292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5967243E-625E-4824-84B2-A1434F6E6E6D}" type="slidenum">
              <a:rPr lang="uk-UA" smtClean="0"/>
              <a:t>17</a:t>
            </a:fld>
            <a:endParaRPr lang="uk-UA"/>
          </a:p>
        </p:txBody>
      </p:sp>
      <p:sp>
        <p:nvSpPr>
          <p:cNvPr id="10" name="Заголовок 1">
            <a:extLst>
              <a:ext uri="{FF2B5EF4-FFF2-40B4-BE49-F238E27FC236}">
                <a16:creationId xmlns:a16="http://schemas.microsoft.com/office/drawing/2014/main" id="{C948BA8C-735E-4DBB-A6D0-4ADF5B1EEFC4}"/>
              </a:ext>
            </a:extLst>
          </p:cNvPr>
          <p:cNvSpPr>
            <a:spLocks noGrp="1"/>
          </p:cNvSpPr>
          <p:nvPr>
            <p:ph type="ctrTitle"/>
          </p:nvPr>
        </p:nvSpPr>
        <p:spPr>
          <a:xfrm>
            <a:off x="254121" y="5634231"/>
            <a:ext cx="11879900" cy="2035407"/>
          </a:xfrm>
        </p:spPr>
        <p:txBody>
          <a:bodyPr>
            <a:noAutofit/>
          </a:bodyPr>
          <a:lstStyle/>
          <a:p>
            <a:pPr algn="l"/>
            <a:r>
              <a:rPr lang="uk-UA" sz="2800" b="1" u="sng" dirty="0">
                <a:latin typeface="+mn-lt"/>
                <a:ea typeface="+mn-ea"/>
                <a:cs typeface="+mn-cs"/>
              </a:rPr>
              <a:t>Завдання Центру: </a:t>
            </a:r>
            <a:br>
              <a:rPr lang="uk-UA" sz="2800" b="1" u="sng" dirty="0">
                <a:latin typeface="+mn-lt"/>
                <a:ea typeface="+mn-ea"/>
                <a:cs typeface="+mn-cs"/>
              </a:rPr>
            </a:br>
            <a:br>
              <a:rPr lang="en-US" sz="2800" dirty="0"/>
            </a:br>
            <a:r>
              <a:rPr lang="en-US" sz="2800" dirty="0"/>
              <a:t>1. </a:t>
            </a:r>
            <a:r>
              <a:rPr lang="uk-UA" sz="2800" dirty="0"/>
              <a:t>Координування роботи внутрішньої (внутрішньо-університетської) системи забезпечення якості вищої освіти зокрема щодо перегляду і покращення навчальних курсів та освітніх програм для проведення акредитації освітніх програм та інституційної акредитації.</a:t>
            </a:r>
            <a:br>
              <a:rPr lang="uk-UA" sz="2800" dirty="0"/>
            </a:br>
            <a:br>
              <a:rPr lang="uk-UA" sz="2800" dirty="0"/>
            </a:br>
            <a:r>
              <a:rPr lang="en-US" sz="2800" dirty="0"/>
              <a:t>2. </a:t>
            </a:r>
            <a:r>
              <a:rPr lang="uk-UA" sz="2800" dirty="0"/>
              <a:t>Надання ректору</a:t>
            </a:r>
            <a:r>
              <a:rPr lang="en-US" sz="2800" dirty="0"/>
              <a:t> </a:t>
            </a:r>
            <a:r>
              <a:rPr lang="uk-UA" sz="2800" dirty="0"/>
              <a:t>та Вченій раді необхідної інформації для прийняття управлінських рішень з питань внутрішньої системи забезпечення якості освіти.</a:t>
            </a:r>
            <a:br>
              <a:rPr lang="uk-UA" sz="2800" dirty="0"/>
            </a:br>
            <a:br>
              <a:rPr lang="uk-UA" sz="2800" dirty="0"/>
            </a:br>
            <a:r>
              <a:rPr lang="uk-UA" sz="2800" dirty="0"/>
              <a:t>3. Аналіз можливостей та надання рекомендацій стосовно оптимізації функцій підрозділів з метою підвищення ефективності забезпечення якості.</a:t>
            </a:r>
            <a:br>
              <a:rPr lang="uk-UA" sz="2800" dirty="0"/>
            </a:br>
            <a:br>
              <a:rPr lang="uk-UA" sz="2800" b="1" dirty="0"/>
            </a:br>
            <a:br>
              <a:rPr lang="uk-UA" sz="2800" b="1" dirty="0"/>
            </a:br>
            <a:endParaRPr lang="uk-UA" sz="2800" b="1" dirty="0">
              <a:solidFill>
                <a:schemeClr val="accent1">
                  <a:lumMod val="75000"/>
                </a:schemeClr>
              </a:solidFill>
              <a:latin typeface="Arial" panose="020B0604020202020204" pitchFamily="34" charset="0"/>
              <a:cs typeface="Arial" panose="020B0604020202020204" pitchFamily="34" charset="0"/>
            </a:endParaRPr>
          </a:p>
        </p:txBody>
      </p:sp>
      <p:sp>
        <p:nvSpPr>
          <p:cNvPr id="18" name="Rectangle 20">
            <a:extLst>
              <a:ext uri="{FF2B5EF4-FFF2-40B4-BE49-F238E27FC236}">
                <a16:creationId xmlns:a16="http://schemas.microsoft.com/office/drawing/2014/main" id="{6F705CF7-7FAC-48A8-AC4A-837B7402D660}"/>
              </a:ext>
            </a:extLst>
          </p:cNvPr>
          <p:cNvSpPr>
            <a:spLocks noChangeArrowheads="1"/>
          </p:cNvSpPr>
          <p:nvPr/>
        </p:nvSpPr>
        <p:spPr bwMode="auto">
          <a:xfrm>
            <a:off x="199120" y="28326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uk-UA" altLang="uk-UA" sz="800" b="0" i="0" u="none" strike="noStrike" cap="none" normalizeH="0" baseline="0">
                <a:ln>
                  <a:noFill/>
                </a:ln>
                <a:solidFill>
                  <a:schemeClr val="tx1"/>
                </a:solidFill>
                <a:effectLst/>
              </a:rPr>
            </a:br>
            <a:endParaRPr kumimoji="0" lang="uk-UA" altLang="uk-UA"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uk-UA" altLang="uk-UA"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a:ln>
                <a:noFill/>
              </a:ln>
              <a:solidFill>
                <a:schemeClr val="tx1"/>
              </a:solidFill>
              <a:effectLst/>
              <a:latin typeface="Arial" panose="020B0604020202020204" pitchFamily="34" charset="0"/>
            </a:endParaRPr>
          </a:p>
        </p:txBody>
      </p:sp>
      <p:grpSp>
        <p:nvGrpSpPr>
          <p:cNvPr id="12" name="Групувати 11">
            <a:extLst>
              <a:ext uri="{FF2B5EF4-FFF2-40B4-BE49-F238E27FC236}">
                <a16:creationId xmlns:a16="http://schemas.microsoft.com/office/drawing/2014/main" id="{9241C066-63DE-41C3-9DF0-7891BC78FA58}"/>
              </a:ext>
            </a:extLst>
          </p:cNvPr>
          <p:cNvGrpSpPr/>
          <p:nvPr/>
        </p:nvGrpSpPr>
        <p:grpSpPr>
          <a:xfrm>
            <a:off x="156388" y="-50945"/>
            <a:ext cx="11924648" cy="1082447"/>
            <a:chOff x="156388" y="-50945"/>
            <a:chExt cx="11924648" cy="1082447"/>
          </a:xfrm>
        </p:grpSpPr>
        <p:pic>
          <p:nvPicPr>
            <p:cNvPr id="13" name="Рисунок 7" descr="eu-erasmus-logo">
              <a:extLst>
                <a:ext uri="{FF2B5EF4-FFF2-40B4-BE49-F238E27FC236}">
                  <a16:creationId xmlns:a16="http://schemas.microsoft.com/office/drawing/2014/main" id="{E676FE11-4ED7-4026-A408-457990E06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a:extLst>
                <a:ext uri="{FF2B5EF4-FFF2-40B4-BE49-F238E27FC236}">
                  <a16:creationId xmlns:a16="http://schemas.microsoft.com/office/drawing/2014/main" id="{C55AAF74-8A9A-4BDB-8A4B-3BDD902E3B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15" name="Рисунок 1" descr="Doc-hub">
              <a:extLst>
                <a:ext uri="{FF2B5EF4-FFF2-40B4-BE49-F238E27FC236}">
                  <a16:creationId xmlns:a16="http://schemas.microsoft.com/office/drawing/2014/main" id="{1CE68D59-FBF1-4E50-AF3E-6DEB652D10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Рисунок 22">
              <a:extLst>
                <a:ext uri="{FF2B5EF4-FFF2-40B4-BE49-F238E27FC236}">
                  <a16:creationId xmlns:a16="http://schemas.microsoft.com/office/drawing/2014/main" id="{83C42BF4-9C63-4A84-B51C-DB333E0E8F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2274036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5967243E-625E-4824-84B2-A1434F6E6E6D}" type="slidenum">
              <a:rPr lang="uk-UA" smtClean="0"/>
              <a:t>18</a:t>
            </a:fld>
            <a:endParaRPr lang="uk-UA"/>
          </a:p>
        </p:txBody>
      </p:sp>
      <p:sp>
        <p:nvSpPr>
          <p:cNvPr id="3" name="Прямокутник 2">
            <a:extLst>
              <a:ext uri="{FF2B5EF4-FFF2-40B4-BE49-F238E27FC236}">
                <a16:creationId xmlns:a16="http://schemas.microsoft.com/office/drawing/2014/main" id="{1ABBF4D5-5BEE-4D0F-8119-BAC18E59F642}"/>
              </a:ext>
            </a:extLst>
          </p:cNvPr>
          <p:cNvSpPr/>
          <p:nvPr/>
        </p:nvSpPr>
        <p:spPr>
          <a:xfrm>
            <a:off x="286747" y="787199"/>
            <a:ext cx="11618506" cy="558743"/>
          </a:xfrm>
          <a:prstGeom prst="rect">
            <a:avLst/>
          </a:prstGeom>
        </p:spPr>
        <p:txBody>
          <a:bodyPr wrap="square">
            <a:spAutoFit/>
          </a:bodyPr>
          <a:lstStyle/>
          <a:p>
            <a:pPr>
              <a:lnSpc>
                <a:spcPct val="115000"/>
              </a:lnSpc>
            </a:pPr>
            <a:r>
              <a:rPr lang="uk-UA" sz="2800" b="1" u="sng" dirty="0"/>
              <a:t>Проект комунікацій </a:t>
            </a:r>
            <a:r>
              <a:rPr lang="uk-UA" sz="2800" u="sng" dirty="0"/>
              <a:t>Ц</a:t>
            </a:r>
            <a:r>
              <a:rPr lang="uk-UA" sz="2800" b="1" u="sng" dirty="0"/>
              <a:t>ВЗЯ</a:t>
            </a:r>
            <a:r>
              <a:rPr lang="uk-UA" sz="2800" u="sng" dirty="0"/>
              <a:t>О</a:t>
            </a:r>
            <a:r>
              <a:rPr lang="uk-UA" sz="2800" b="1" u="sng" dirty="0"/>
              <a:t> щодо акредитації ОП </a:t>
            </a:r>
            <a:endParaRPr lang="uk-UA" sz="2800" b="1" dirty="0"/>
          </a:p>
        </p:txBody>
      </p:sp>
      <p:grpSp>
        <p:nvGrpSpPr>
          <p:cNvPr id="2" name="Групувати 1">
            <a:extLst>
              <a:ext uri="{FF2B5EF4-FFF2-40B4-BE49-F238E27FC236}">
                <a16:creationId xmlns:a16="http://schemas.microsoft.com/office/drawing/2014/main" id="{47204F36-D909-44EA-B848-E195C6474104}"/>
              </a:ext>
            </a:extLst>
          </p:cNvPr>
          <p:cNvGrpSpPr/>
          <p:nvPr/>
        </p:nvGrpSpPr>
        <p:grpSpPr>
          <a:xfrm>
            <a:off x="355170" y="1377713"/>
            <a:ext cx="11130249" cy="5253940"/>
            <a:chOff x="1890011" y="2068829"/>
            <a:chExt cx="8809093" cy="4287521"/>
          </a:xfrm>
        </p:grpSpPr>
        <p:sp>
          <p:nvSpPr>
            <p:cNvPr id="4" name="Прямокутник 3">
              <a:extLst>
                <a:ext uri="{FF2B5EF4-FFF2-40B4-BE49-F238E27FC236}">
                  <a16:creationId xmlns:a16="http://schemas.microsoft.com/office/drawing/2014/main" id="{425285B6-AFE8-4200-9BCD-22EEA42C69E3}"/>
                </a:ext>
              </a:extLst>
            </p:cNvPr>
            <p:cNvSpPr/>
            <p:nvPr/>
          </p:nvSpPr>
          <p:spPr>
            <a:xfrm>
              <a:off x="1909318" y="3338701"/>
              <a:ext cx="2308517" cy="944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Гаранти ОП</a:t>
              </a:r>
            </a:p>
          </p:txBody>
        </p:sp>
        <p:sp>
          <p:nvSpPr>
            <p:cNvPr id="8" name="Прямокутник 7">
              <a:extLst>
                <a:ext uri="{FF2B5EF4-FFF2-40B4-BE49-F238E27FC236}">
                  <a16:creationId xmlns:a16="http://schemas.microsoft.com/office/drawing/2014/main" id="{6004E10D-8783-45F6-9B9D-645B4CFD02D3}"/>
                </a:ext>
              </a:extLst>
            </p:cNvPr>
            <p:cNvSpPr/>
            <p:nvPr/>
          </p:nvSpPr>
          <p:spPr>
            <a:xfrm>
              <a:off x="1890011" y="5412133"/>
              <a:ext cx="2308517" cy="944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Відділи, служби та підрозділи університету</a:t>
              </a:r>
            </a:p>
          </p:txBody>
        </p:sp>
        <p:sp>
          <p:nvSpPr>
            <p:cNvPr id="9" name="Прямокутник 8">
              <a:extLst>
                <a:ext uri="{FF2B5EF4-FFF2-40B4-BE49-F238E27FC236}">
                  <a16:creationId xmlns:a16="http://schemas.microsoft.com/office/drawing/2014/main" id="{70F1ADF0-979C-4694-B784-93454346B180}"/>
                </a:ext>
              </a:extLst>
            </p:cNvPr>
            <p:cNvSpPr/>
            <p:nvPr/>
          </p:nvSpPr>
          <p:spPr>
            <a:xfrm>
              <a:off x="8031589" y="3316400"/>
              <a:ext cx="2308517" cy="944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Члени ГЕР-працівники університету</a:t>
              </a:r>
            </a:p>
          </p:txBody>
        </p:sp>
        <p:sp>
          <p:nvSpPr>
            <p:cNvPr id="10" name="Прямокутник 9">
              <a:extLst>
                <a:ext uri="{FF2B5EF4-FFF2-40B4-BE49-F238E27FC236}">
                  <a16:creationId xmlns:a16="http://schemas.microsoft.com/office/drawing/2014/main" id="{8F9CD967-69BA-4875-9EBA-235189D87D81}"/>
                </a:ext>
              </a:extLst>
            </p:cNvPr>
            <p:cNvSpPr/>
            <p:nvPr/>
          </p:nvSpPr>
          <p:spPr>
            <a:xfrm>
              <a:off x="8390587" y="4351091"/>
              <a:ext cx="2308517" cy="944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Експерти НАЗЯВО-працівники  університету</a:t>
              </a:r>
            </a:p>
          </p:txBody>
        </p:sp>
        <p:sp>
          <p:nvSpPr>
            <p:cNvPr id="13" name="Прямокутник 12">
              <a:extLst>
                <a:ext uri="{FF2B5EF4-FFF2-40B4-BE49-F238E27FC236}">
                  <a16:creationId xmlns:a16="http://schemas.microsoft.com/office/drawing/2014/main" id="{C3232E4D-50B3-4EF7-B430-FBC1CB91C8DA}"/>
                </a:ext>
              </a:extLst>
            </p:cNvPr>
            <p:cNvSpPr/>
            <p:nvPr/>
          </p:nvSpPr>
          <p:spPr>
            <a:xfrm>
              <a:off x="4941741" y="4351091"/>
              <a:ext cx="2308517" cy="944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ЦЗЯО</a:t>
              </a:r>
            </a:p>
          </p:txBody>
        </p:sp>
        <p:sp>
          <p:nvSpPr>
            <p:cNvPr id="7" name="Стрілка: угору-вниз 6">
              <a:extLst>
                <a:ext uri="{FF2B5EF4-FFF2-40B4-BE49-F238E27FC236}">
                  <a16:creationId xmlns:a16="http://schemas.microsoft.com/office/drawing/2014/main" id="{22A99EAD-9EA6-4420-8F4A-7124B64770FE}"/>
                </a:ext>
              </a:extLst>
            </p:cNvPr>
            <p:cNvSpPr/>
            <p:nvPr/>
          </p:nvSpPr>
          <p:spPr>
            <a:xfrm rot="13641016">
              <a:off x="7559061" y="3548443"/>
              <a:ext cx="218661" cy="117281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
          <p:nvSpPr>
            <p:cNvPr id="16" name="Стрілка: угору-вниз 15">
              <a:extLst>
                <a:ext uri="{FF2B5EF4-FFF2-40B4-BE49-F238E27FC236}">
                  <a16:creationId xmlns:a16="http://schemas.microsoft.com/office/drawing/2014/main" id="{831A0A4C-9453-4D09-A923-2FEC855C03E5}"/>
                </a:ext>
              </a:extLst>
            </p:cNvPr>
            <p:cNvSpPr/>
            <p:nvPr/>
          </p:nvSpPr>
          <p:spPr>
            <a:xfrm rot="16200000">
              <a:off x="7713408" y="4207279"/>
              <a:ext cx="218661" cy="117281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
          <p:nvSpPr>
            <p:cNvPr id="17" name="Стрілка: угору-вниз 16">
              <a:extLst>
                <a:ext uri="{FF2B5EF4-FFF2-40B4-BE49-F238E27FC236}">
                  <a16:creationId xmlns:a16="http://schemas.microsoft.com/office/drawing/2014/main" id="{B05D1D58-4BAB-4940-A624-B6538119B0AC}"/>
                </a:ext>
              </a:extLst>
            </p:cNvPr>
            <p:cNvSpPr/>
            <p:nvPr/>
          </p:nvSpPr>
          <p:spPr>
            <a:xfrm rot="19052366">
              <a:off x="4457032" y="3545536"/>
              <a:ext cx="218661" cy="117281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
          <p:nvSpPr>
            <p:cNvPr id="19" name="Стрілка: угору-вниз 18">
              <a:extLst>
                <a:ext uri="{FF2B5EF4-FFF2-40B4-BE49-F238E27FC236}">
                  <a16:creationId xmlns:a16="http://schemas.microsoft.com/office/drawing/2014/main" id="{A05C5A03-3D9A-471D-81E6-BE946AF7DA48}"/>
                </a:ext>
              </a:extLst>
            </p:cNvPr>
            <p:cNvSpPr/>
            <p:nvPr/>
          </p:nvSpPr>
          <p:spPr>
            <a:xfrm rot="13641016">
              <a:off x="4449629" y="4893707"/>
              <a:ext cx="218661" cy="117281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
          <p:nvSpPr>
            <p:cNvPr id="20" name="Стрілка: угору-вниз 19">
              <a:extLst>
                <a:ext uri="{FF2B5EF4-FFF2-40B4-BE49-F238E27FC236}">
                  <a16:creationId xmlns:a16="http://schemas.microsoft.com/office/drawing/2014/main" id="{EFECC7E0-466A-4EE1-B63B-739BECF15FE5}"/>
                </a:ext>
              </a:extLst>
            </p:cNvPr>
            <p:cNvSpPr/>
            <p:nvPr/>
          </p:nvSpPr>
          <p:spPr>
            <a:xfrm rot="10800000">
              <a:off x="2934938" y="4260617"/>
              <a:ext cx="218661" cy="117281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
          <p:nvSpPr>
            <p:cNvPr id="14" name="Прямокутник: округлені кути 13">
              <a:extLst>
                <a:ext uri="{FF2B5EF4-FFF2-40B4-BE49-F238E27FC236}">
                  <a16:creationId xmlns:a16="http://schemas.microsoft.com/office/drawing/2014/main" id="{3F723D2F-0F82-4E9A-964E-377BE3EB6087}"/>
                </a:ext>
              </a:extLst>
            </p:cNvPr>
            <p:cNvSpPr/>
            <p:nvPr/>
          </p:nvSpPr>
          <p:spPr>
            <a:xfrm>
              <a:off x="1909318" y="2068829"/>
              <a:ext cx="2308517" cy="944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Відомості для </a:t>
              </a:r>
              <a:r>
                <a:rPr lang="uk-UA" sz="2400" dirty="0" err="1"/>
                <a:t>самооцінювання</a:t>
              </a:r>
              <a:r>
                <a:rPr lang="uk-UA" sz="2400" dirty="0"/>
                <a:t> ОП</a:t>
              </a:r>
            </a:p>
          </p:txBody>
        </p:sp>
        <p:sp>
          <p:nvSpPr>
            <p:cNvPr id="22" name="Стрілка: угору-вниз 21">
              <a:extLst>
                <a:ext uri="{FF2B5EF4-FFF2-40B4-BE49-F238E27FC236}">
                  <a16:creationId xmlns:a16="http://schemas.microsoft.com/office/drawing/2014/main" id="{246EDFAF-DB2F-4D04-8AE4-94092DB06BC1}"/>
                </a:ext>
              </a:extLst>
            </p:cNvPr>
            <p:cNvSpPr/>
            <p:nvPr/>
          </p:nvSpPr>
          <p:spPr>
            <a:xfrm rot="19052366">
              <a:off x="4902209" y="2172699"/>
              <a:ext cx="211669" cy="251091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sp>
          <p:nvSpPr>
            <p:cNvPr id="23" name="Стрілка: угору-вниз 22">
              <a:extLst>
                <a:ext uri="{FF2B5EF4-FFF2-40B4-BE49-F238E27FC236}">
                  <a16:creationId xmlns:a16="http://schemas.microsoft.com/office/drawing/2014/main" id="{FA0EAB94-54DF-4FC0-A029-7042657BA3E6}"/>
                </a:ext>
              </a:extLst>
            </p:cNvPr>
            <p:cNvSpPr/>
            <p:nvPr/>
          </p:nvSpPr>
          <p:spPr>
            <a:xfrm rot="10800000">
              <a:off x="2919246" y="2958101"/>
              <a:ext cx="218661" cy="46467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a:p>
          </p:txBody>
        </p:sp>
      </p:grpSp>
      <p:grpSp>
        <p:nvGrpSpPr>
          <p:cNvPr id="25" name="Групувати 24">
            <a:extLst>
              <a:ext uri="{FF2B5EF4-FFF2-40B4-BE49-F238E27FC236}">
                <a16:creationId xmlns:a16="http://schemas.microsoft.com/office/drawing/2014/main" id="{23FDA26B-EB6F-4EFC-A981-6AA5E18ABEA2}"/>
              </a:ext>
            </a:extLst>
          </p:cNvPr>
          <p:cNvGrpSpPr/>
          <p:nvPr/>
        </p:nvGrpSpPr>
        <p:grpSpPr>
          <a:xfrm>
            <a:off x="156388" y="-50945"/>
            <a:ext cx="11924648" cy="1082447"/>
            <a:chOff x="156388" y="-50945"/>
            <a:chExt cx="11924648" cy="1082447"/>
          </a:xfrm>
        </p:grpSpPr>
        <p:pic>
          <p:nvPicPr>
            <p:cNvPr id="26" name="Рисунок 7" descr="eu-erasmus-logo">
              <a:extLst>
                <a:ext uri="{FF2B5EF4-FFF2-40B4-BE49-F238E27FC236}">
                  <a16:creationId xmlns:a16="http://schemas.microsoft.com/office/drawing/2014/main" id="{8887937F-F03E-4DF8-8494-4A77F496B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Рисунок 26">
              <a:extLst>
                <a:ext uri="{FF2B5EF4-FFF2-40B4-BE49-F238E27FC236}">
                  <a16:creationId xmlns:a16="http://schemas.microsoft.com/office/drawing/2014/main" id="{8E522899-D697-445D-AFF9-8843C116A2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28" name="Рисунок 1" descr="Doc-hub">
              <a:extLst>
                <a:ext uri="{FF2B5EF4-FFF2-40B4-BE49-F238E27FC236}">
                  <a16:creationId xmlns:a16="http://schemas.microsoft.com/office/drawing/2014/main" id="{7F01C71E-7896-4DAB-9558-73C559F46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Рисунок 28">
              <a:extLst>
                <a:ext uri="{FF2B5EF4-FFF2-40B4-BE49-F238E27FC236}">
                  <a16:creationId xmlns:a16="http://schemas.microsoft.com/office/drawing/2014/main" id="{18F33EF1-7A4C-4BDD-9352-FAD6F1D759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203128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5967243E-625E-4824-84B2-A1434F6E6E6D}" type="slidenum">
              <a:rPr lang="uk-UA" smtClean="0"/>
              <a:t>19</a:t>
            </a:fld>
            <a:endParaRPr lang="uk-UA"/>
          </a:p>
        </p:txBody>
      </p:sp>
      <p:sp>
        <p:nvSpPr>
          <p:cNvPr id="3" name="Прямокутник 2">
            <a:extLst>
              <a:ext uri="{FF2B5EF4-FFF2-40B4-BE49-F238E27FC236}">
                <a16:creationId xmlns:a16="http://schemas.microsoft.com/office/drawing/2014/main" id="{1ABBF4D5-5BEE-4D0F-8119-BAC18E59F642}"/>
              </a:ext>
            </a:extLst>
          </p:cNvPr>
          <p:cNvSpPr/>
          <p:nvPr/>
        </p:nvSpPr>
        <p:spPr>
          <a:xfrm>
            <a:off x="156388" y="856870"/>
            <a:ext cx="12035612" cy="1054263"/>
          </a:xfrm>
          <a:prstGeom prst="rect">
            <a:avLst/>
          </a:prstGeom>
        </p:spPr>
        <p:txBody>
          <a:bodyPr wrap="square">
            <a:spAutoFit/>
          </a:bodyPr>
          <a:lstStyle/>
          <a:p>
            <a:pPr>
              <a:lnSpc>
                <a:spcPct val="115000"/>
              </a:lnSpc>
            </a:pPr>
            <a:r>
              <a:rPr lang="uk-UA" sz="2800" b="1" u="sng" dirty="0"/>
              <a:t>Проект елементів системи внутрішнього забезпечення якості </a:t>
            </a:r>
          </a:p>
          <a:p>
            <a:pPr>
              <a:lnSpc>
                <a:spcPct val="115000"/>
              </a:lnSpc>
            </a:pPr>
            <a:r>
              <a:rPr lang="uk-UA" sz="2800" b="1" u="sng" dirty="0"/>
              <a:t>до акредитації ОП </a:t>
            </a:r>
            <a:endParaRPr lang="uk-UA" sz="2800" b="1" dirty="0"/>
          </a:p>
        </p:txBody>
      </p:sp>
      <p:grpSp>
        <p:nvGrpSpPr>
          <p:cNvPr id="2" name="Групувати 1">
            <a:extLst>
              <a:ext uri="{FF2B5EF4-FFF2-40B4-BE49-F238E27FC236}">
                <a16:creationId xmlns:a16="http://schemas.microsoft.com/office/drawing/2014/main" id="{BCDF4700-ED91-4097-9E51-29E9A85C1F6A}"/>
              </a:ext>
            </a:extLst>
          </p:cNvPr>
          <p:cNvGrpSpPr/>
          <p:nvPr/>
        </p:nvGrpSpPr>
        <p:grpSpPr>
          <a:xfrm>
            <a:off x="211665" y="2035500"/>
            <a:ext cx="11416746" cy="4542433"/>
            <a:chOff x="1311216" y="1741167"/>
            <a:chExt cx="5994824" cy="2785670"/>
          </a:xfrm>
        </p:grpSpPr>
        <p:sp>
          <p:nvSpPr>
            <p:cNvPr id="4" name="Прямокутник 3">
              <a:extLst>
                <a:ext uri="{FF2B5EF4-FFF2-40B4-BE49-F238E27FC236}">
                  <a16:creationId xmlns:a16="http://schemas.microsoft.com/office/drawing/2014/main" id="{425285B6-AFE8-4200-9BCD-22EEA42C69E3}"/>
                </a:ext>
              </a:extLst>
            </p:cNvPr>
            <p:cNvSpPr/>
            <p:nvPr/>
          </p:nvSpPr>
          <p:spPr>
            <a:xfrm>
              <a:off x="1330523" y="1741167"/>
              <a:ext cx="3914604" cy="365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Гаранти ОП</a:t>
              </a:r>
            </a:p>
          </p:txBody>
        </p:sp>
        <p:sp>
          <p:nvSpPr>
            <p:cNvPr id="8" name="Прямокутник 7">
              <a:extLst>
                <a:ext uri="{FF2B5EF4-FFF2-40B4-BE49-F238E27FC236}">
                  <a16:creationId xmlns:a16="http://schemas.microsoft.com/office/drawing/2014/main" id="{6004E10D-8783-45F6-9B9D-645B4CFD02D3}"/>
                </a:ext>
              </a:extLst>
            </p:cNvPr>
            <p:cNvSpPr/>
            <p:nvPr/>
          </p:nvSpPr>
          <p:spPr>
            <a:xfrm>
              <a:off x="1319097" y="4160599"/>
              <a:ext cx="3962563" cy="366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Відділи, служби та підрозділи університету</a:t>
              </a:r>
            </a:p>
          </p:txBody>
        </p:sp>
        <p:sp>
          <p:nvSpPr>
            <p:cNvPr id="13" name="Прямокутник 12">
              <a:extLst>
                <a:ext uri="{FF2B5EF4-FFF2-40B4-BE49-F238E27FC236}">
                  <a16:creationId xmlns:a16="http://schemas.microsoft.com/office/drawing/2014/main" id="{C3232E4D-50B3-4EF7-B430-FBC1CB91C8DA}"/>
                </a:ext>
              </a:extLst>
            </p:cNvPr>
            <p:cNvSpPr/>
            <p:nvPr/>
          </p:nvSpPr>
          <p:spPr>
            <a:xfrm>
              <a:off x="5986640" y="2930624"/>
              <a:ext cx="1319400" cy="778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ЦЗЯО</a:t>
              </a:r>
            </a:p>
          </p:txBody>
        </p:sp>
        <p:sp>
          <p:nvSpPr>
            <p:cNvPr id="17" name="Стрілка: угору-вниз 16">
              <a:extLst>
                <a:ext uri="{FF2B5EF4-FFF2-40B4-BE49-F238E27FC236}">
                  <a16:creationId xmlns:a16="http://schemas.microsoft.com/office/drawing/2014/main" id="{B05D1D58-4BAB-4940-A624-B6538119B0AC}"/>
                </a:ext>
              </a:extLst>
            </p:cNvPr>
            <p:cNvSpPr/>
            <p:nvPr/>
          </p:nvSpPr>
          <p:spPr>
            <a:xfrm rot="19052366">
              <a:off x="5537216" y="1815387"/>
              <a:ext cx="142432" cy="142398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Стрілка: угору-вниз 18">
              <a:extLst>
                <a:ext uri="{FF2B5EF4-FFF2-40B4-BE49-F238E27FC236}">
                  <a16:creationId xmlns:a16="http://schemas.microsoft.com/office/drawing/2014/main" id="{A05C5A03-3D9A-471D-81E6-BE946AF7DA48}"/>
                </a:ext>
              </a:extLst>
            </p:cNvPr>
            <p:cNvSpPr/>
            <p:nvPr/>
          </p:nvSpPr>
          <p:spPr>
            <a:xfrm rot="13641016">
              <a:off x="5537995" y="3514671"/>
              <a:ext cx="150216" cy="10585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Стрілка: угору-вниз 19">
              <a:extLst>
                <a:ext uri="{FF2B5EF4-FFF2-40B4-BE49-F238E27FC236}">
                  <a16:creationId xmlns:a16="http://schemas.microsoft.com/office/drawing/2014/main" id="{EFECC7E0-466A-4EE1-B63B-739BECF15FE5}"/>
                </a:ext>
              </a:extLst>
            </p:cNvPr>
            <p:cNvSpPr/>
            <p:nvPr/>
          </p:nvSpPr>
          <p:spPr>
            <a:xfrm rot="10800000">
              <a:off x="1311216" y="2076672"/>
              <a:ext cx="122840" cy="213803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5" name="Текстове поле 2">
            <a:extLst>
              <a:ext uri="{FF2B5EF4-FFF2-40B4-BE49-F238E27FC236}">
                <a16:creationId xmlns:a16="http://schemas.microsoft.com/office/drawing/2014/main" id="{11BD4408-FB60-4528-AE06-1E0EE0370848}"/>
              </a:ext>
            </a:extLst>
          </p:cNvPr>
          <p:cNvSpPr txBox="1">
            <a:spLocks noChangeArrowheads="1"/>
          </p:cNvSpPr>
          <p:nvPr/>
        </p:nvSpPr>
        <p:spPr bwMode="auto">
          <a:xfrm>
            <a:off x="505817" y="2783270"/>
            <a:ext cx="1764017" cy="1453101"/>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spcAft>
                <a:spcPts val="0"/>
              </a:spcAft>
            </a:pPr>
            <a:r>
              <a:rPr lang="uk-UA" b="1" dirty="0">
                <a:effectLst/>
                <a:latin typeface="Times New Roman" panose="02020603050405020304" pitchFamily="18" charset="0"/>
                <a:ea typeface="Calibri" panose="020F0502020204030204" pitchFamily="34" charset="0"/>
                <a:cs typeface="Times New Roman" panose="02020603050405020304" pitchFamily="18" charset="0"/>
              </a:rPr>
              <a:t>Забезпечення навчальних процесів</a:t>
            </a: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Текстове поле 2">
            <a:extLst>
              <a:ext uri="{FF2B5EF4-FFF2-40B4-BE49-F238E27FC236}">
                <a16:creationId xmlns:a16="http://schemas.microsoft.com/office/drawing/2014/main" id="{CC51484C-0AC5-4208-BC2F-EEC09B4E0749}"/>
              </a:ext>
            </a:extLst>
          </p:cNvPr>
          <p:cNvSpPr txBox="1">
            <a:spLocks noChangeArrowheads="1"/>
          </p:cNvSpPr>
          <p:nvPr/>
        </p:nvSpPr>
        <p:spPr bwMode="auto">
          <a:xfrm>
            <a:off x="2427010" y="2784485"/>
            <a:ext cx="1446927" cy="1454781"/>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spcAft>
                <a:spcPts val="0"/>
              </a:spcAft>
            </a:pPr>
            <a:r>
              <a:rPr lang="uk-UA" b="1" dirty="0">
                <a:effectLst/>
                <a:latin typeface="Times New Roman" panose="02020603050405020304" pitchFamily="18" charset="0"/>
                <a:ea typeface="Calibri" panose="020F0502020204030204" pitchFamily="34" charset="0"/>
                <a:cs typeface="Times New Roman" panose="02020603050405020304" pitchFamily="18" charset="0"/>
              </a:rPr>
              <a:t>Забезпечення доступності інформації</a:t>
            </a: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Текстове поле 2">
            <a:extLst>
              <a:ext uri="{FF2B5EF4-FFF2-40B4-BE49-F238E27FC236}">
                <a16:creationId xmlns:a16="http://schemas.microsoft.com/office/drawing/2014/main" id="{C9D9AB07-B40E-4FF0-B1AF-0031B7AFE34C}"/>
              </a:ext>
            </a:extLst>
          </p:cNvPr>
          <p:cNvSpPr txBox="1">
            <a:spLocks noChangeArrowheads="1"/>
          </p:cNvSpPr>
          <p:nvPr/>
        </p:nvSpPr>
        <p:spPr bwMode="auto">
          <a:xfrm>
            <a:off x="5493599" y="4372419"/>
            <a:ext cx="2453932" cy="1450306"/>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spcAft>
                <a:spcPts val="0"/>
              </a:spcAft>
            </a:pPr>
            <a:r>
              <a:rPr lang="uk-UA" b="1" dirty="0">
                <a:effectLst/>
                <a:latin typeface="Times New Roman" panose="02020603050405020304" pitchFamily="18" charset="0"/>
                <a:ea typeface="Calibri" panose="020F0502020204030204" pitchFamily="34" charset="0"/>
                <a:cs typeface="Times New Roman" panose="02020603050405020304" pitchFamily="18" charset="0"/>
              </a:rPr>
              <a:t>Формування, зміст, наповнення та розвиток освітніх програм </a:t>
            </a: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Текстове поле 2">
            <a:extLst>
              <a:ext uri="{FF2B5EF4-FFF2-40B4-BE49-F238E27FC236}">
                <a16:creationId xmlns:a16="http://schemas.microsoft.com/office/drawing/2014/main" id="{2E9C2303-0A74-4F94-B5CF-7C746177FE41}"/>
              </a:ext>
            </a:extLst>
          </p:cNvPr>
          <p:cNvSpPr txBox="1">
            <a:spLocks noChangeArrowheads="1"/>
          </p:cNvSpPr>
          <p:nvPr/>
        </p:nvSpPr>
        <p:spPr bwMode="auto">
          <a:xfrm>
            <a:off x="4001510" y="2783270"/>
            <a:ext cx="1492090" cy="1454781"/>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spcAft>
                <a:spcPts val="0"/>
              </a:spcAft>
            </a:pPr>
            <a:r>
              <a:rPr lang="uk-UA" b="1" dirty="0" err="1">
                <a:effectLst/>
                <a:latin typeface="Times New Roman" panose="02020603050405020304" pitchFamily="18" charset="0"/>
                <a:ea typeface="Times New Roman" panose="02020603050405020304" pitchFamily="18" charset="0"/>
                <a:cs typeface="Times New Roman" panose="02020603050405020304" pitchFamily="18" charset="0"/>
              </a:rPr>
              <a:t>Рекрутація</a:t>
            </a:r>
            <a:r>
              <a:rPr lang="uk-UA" b="1" dirty="0">
                <a:effectLst/>
                <a:latin typeface="Times New Roman" panose="02020603050405020304" pitchFamily="18" charset="0"/>
                <a:ea typeface="Times New Roman" panose="02020603050405020304" pitchFamily="18" charset="0"/>
                <a:cs typeface="Times New Roman" panose="02020603050405020304" pitchFamily="18" charset="0"/>
              </a:rPr>
              <a:t> здобувачів освіти</a:t>
            </a:r>
          </a:p>
        </p:txBody>
      </p:sp>
      <p:sp>
        <p:nvSpPr>
          <p:cNvPr id="29" name="Текстове поле 2">
            <a:extLst>
              <a:ext uri="{FF2B5EF4-FFF2-40B4-BE49-F238E27FC236}">
                <a16:creationId xmlns:a16="http://schemas.microsoft.com/office/drawing/2014/main" id="{22FB9F47-9868-4CF7-A091-5513213A7F2D}"/>
              </a:ext>
            </a:extLst>
          </p:cNvPr>
          <p:cNvSpPr txBox="1">
            <a:spLocks noChangeArrowheads="1"/>
          </p:cNvSpPr>
          <p:nvPr/>
        </p:nvSpPr>
        <p:spPr bwMode="auto">
          <a:xfrm>
            <a:off x="516331" y="4383255"/>
            <a:ext cx="2271247" cy="1459258"/>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spcAft>
                <a:spcPts val="0"/>
              </a:spcAft>
            </a:pPr>
            <a:r>
              <a:rPr lang="uk-UA" b="1" dirty="0">
                <a:effectLst/>
                <a:latin typeface="Times New Roman" panose="02020603050405020304" pitchFamily="18" charset="0"/>
                <a:ea typeface="Times New Roman" panose="02020603050405020304" pitchFamily="18" charset="0"/>
                <a:cs typeface="Times New Roman" panose="02020603050405020304" pitchFamily="18" charset="0"/>
              </a:rPr>
              <a:t>Організаційна підтримка здобувачів освіти та </a:t>
            </a:r>
            <a:r>
              <a:rPr lang="uk-UA" b="1" dirty="0" err="1">
                <a:effectLst/>
                <a:latin typeface="Times New Roman" panose="02020603050405020304" pitchFamily="18" charset="0"/>
                <a:ea typeface="Times New Roman" panose="02020603050405020304" pitchFamily="18" charset="0"/>
                <a:cs typeface="Times New Roman" panose="02020603050405020304" pitchFamily="18" charset="0"/>
              </a:rPr>
              <a:t>медіаторство</a:t>
            </a:r>
            <a:endParaRPr lang="uk-UA"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 name="Текстове поле 2">
            <a:extLst>
              <a:ext uri="{FF2B5EF4-FFF2-40B4-BE49-F238E27FC236}">
                <a16:creationId xmlns:a16="http://schemas.microsoft.com/office/drawing/2014/main" id="{B2068328-D082-4C7C-8FBD-3FDCA9991CB6}"/>
              </a:ext>
            </a:extLst>
          </p:cNvPr>
          <p:cNvSpPr txBox="1">
            <a:spLocks noChangeArrowheads="1"/>
          </p:cNvSpPr>
          <p:nvPr/>
        </p:nvSpPr>
        <p:spPr bwMode="auto">
          <a:xfrm>
            <a:off x="5637928" y="2786065"/>
            <a:ext cx="2215848" cy="1450306"/>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spcAft>
                <a:spcPts val="0"/>
              </a:spcAft>
            </a:pPr>
            <a:r>
              <a:rPr lang="uk-UA" b="1" dirty="0">
                <a:effectLst/>
                <a:latin typeface="Times New Roman" panose="02020603050405020304" pitchFamily="18" charset="0"/>
                <a:ea typeface="Calibri" panose="020F0502020204030204" pitchFamily="34" charset="0"/>
                <a:cs typeface="Times New Roman" panose="02020603050405020304" pitchFamily="18" charset="0"/>
              </a:rPr>
              <a:t>Підтримка дидактики та удосконалення компетенцій викладачів</a:t>
            </a: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Текстове поле 2">
            <a:extLst>
              <a:ext uri="{FF2B5EF4-FFF2-40B4-BE49-F238E27FC236}">
                <a16:creationId xmlns:a16="http://schemas.microsoft.com/office/drawing/2014/main" id="{A6488002-4946-467F-8297-55865D75F533}"/>
              </a:ext>
            </a:extLst>
          </p:cNvPr>
          <p:cNvSpPr txBox="1">
            <a:spLocks noChangeArrowheads="1"/>
          </p:cNvSpPr>
          <p:nvPr/>
        </p:nvSpPr>
        <p:spPr bwMode="auto">
          <a:xfrm>
            <a:off x="2976154" y="4372419"/>
            <a:ext cx="2351105" cy="1459258"/>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spcAft>
                <a:spcPts val="0"/>
              </a:spcAft>
            </a:pPr>
            <a:r>
              <a:rPr lang="uk-UA" b="1" kern="0" dirty="0">
                <a:effectLst/>
                <a:latin typeface="Times New Roman" panose="02020603050405020304" pitchFamily="18" charset="0"/>
                <a:ea typeface="Calibri" panose="020F0502020204030204" pitchFamily="34" charset="0"/>
                <a:cs typeface="Times New Roman" panose="02020603050405020304" pitchFamily="18" charset="0"/>
              </a:rPr>
              <a:t>Нормативна підтримка, опитування</a:t>
            </a:r>
            <a:r>
              <a:rPr lang="uk-UA" b="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b="1" dirty="0">
                <a:effectLst/>
                <a:latin typeface="Times New Roman" panose="02020603050405020304" pitchFamily="18" charset="0"/>
                <a:ea typeface="Times New Roman" panose="02020603050405020304" pitchFamily="18" charset="0"/>
                <a:cs typeface="Times New Roman" panose="02020603050405020304" pitchFamily="18" charset="0"/>
              </a:rPr>
              <a:t>та академічна доброчесність</a:t>
            </a:r>
            <a:r>
              <a:rPr lang="uk-UA" b="0"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2" name="Групувати 31">
            <a:extLst>
              <a:ext uri="{FF2B5EF4-FFF2-40B4-BE49-F238E27FC236}">
                <a16:creationId xmlns:a16="http://schemas.microsoft.com/office/drawing/2014/main" id="{D5E10968-4FCA-4F16-AC90-737AB174866B}"/>
              </a:ext>
            </a:extLst>
          </p:cNvPr>
          <p:cNvGrpSpPr/>
          <p:nvPr/>
        </p:nvGrpSpPr>
        <p:grpSpPr>
          <a:xfrm>
            <a:off x="156388" y="-50945"/>
            <a:ext cx="11924648" cy="1082447"/>
            <a:chOff x="156388" y="-50945"/>
            <a:chExt cx="11924648" cy="1082447"/>
          </a:xfrm>
        </p:grpSpPr>
        <p:pic>
          <p:nvPicPr>
            <p:cNvPr id="33" name="Рисунок 7" descr="eu-erasmus-logo">
              <a:extLst>
                <a:ext uri="{FF2B5EF4-FFF2-40B4-BE49-F238E27FC236}">
                  <a16:creationId xmlns:a16="http://schemas.microsoft.com/office/drawing/2014/main" id="{5D17A1D2-5A56-4EC6-B900-6AA455B8F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Рисунок 33">
              <a:extLst>
                <a:ext uri="{FF2B5EF4-FFF2-40B4-BE49-F238E27FC236}">
                  <a16:creationId xmlns:a16="http://schemas.microsoft.com/office/drawing/2014/main" id="{8CEF4AD0-ED28-4507-A472-9544EAE6C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35" name="Рисунок 1" descr="Doc-hub">
              <a:extLst>
                <a:ext uri="{FF2B5EF4-FFF2-40B4-BE49-F238E27FC236}">
                  <a16:creationId xmlns:a16="http://schemas.microsoft.com/office/drawing/2014/main" id="{B67FD39C-4F32-4260-A8F6-3F809D9996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Рисунок 41">
              <a:extLst>
                <a:ext uri="{FF2B5EF4-FFF2-40B4-BE49-F238E27FC236}">
                  <a16:creationId xmlns:a16="http://schemas.microsoft.com/office/drawing/2014/main" id="{4E2740A6-3BC6-4BDD-9FF6-C4B435C531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194249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5967243E-625E-4824-84B2-A1434F6E6E6D}" type="slidenum">
              <a:rPr lang="uk-UA" smtClean="0"/>
              <a:t>2</a:t>
            </a:fld>
            <a:endParaRPr lang="uk-UA"/>
          </a:p>
        </p:txBody>
      </p:sp>
      <p:sp>
        <p:nvSpPr>
          <p:cNvPr id="10" name="Заголовок 1">
            <a:extLst>
              <a:ext uri="{FF2B5EF4-FFF2-40B4-BE49-F238E27FC236}">
                <a16:creationId xmlns:a16="http://schemas.microsoft.com/office/drawing/2014/main" id="{C948BA8C-735E-4DBB-A6D0-4ADF5B1EEFC4}"/>
              </a:ext>
            </a:extLst>
          </p:cNvPr>
          <p:cNvSpPr>
            <a:spLocks noGrp="1"/>
          </p:cNvSpPr>
          <p:nvPr>
            <p:ph type="ctrTitle"/>
          </p:nvPr>
        </p:nvSpPr>
        <p:spPr>
          <a:xfrm>
            <a:off x="245839" y="2406190"/>
            <a:ext cx="10231200" cy="4132722"/>
          </a:xfrm>
        </p:spPr>
        <p:txBody>
          <a:bodyPr>
            <a:noAutofit/>
          </a:bodyPr>
          <a:lstStyle/>
          <a:p>
            <a:pPr algn="l"/>
            <a:r>
              <a:rPr lang="uk-UA" sz="2800" b="1" u="sng" dirty="0">
                <a:latin typeface="+mn-lt"/>
                <a:ea typeface="+mn-ea"/>
                <a:cs typeface="Times New Roman" panose="02020603050405020304" pitchFamily="18" charset="0"/>
              </a:rPr>
              <a:t>Вхідні пункти проблеми:</a:t>
            </a:r>
            <a:br>
              <a:rPr lang="uk-UA" sz="2800" b="1" u="sng" dirty="0">
                <a:latin typeface="+mn-lt"/>
                <a:ea typeface="+mn-ea"/>
                <a:cs typeface="Times New Roman" panose="02020603050405020304" pitchFamily="18" charset="0"/>
              </a:rPr>
            </a:br>
            <a:br>
              <a:rPr lang="uk-UA" sz="2800" b="1" dirty="0">
                <a:latin typeface="+mn-lt"/>
                <a:cs typeface="Times New Roman" panose="02020603050405020304" pitchFamily="18" charset="0"/>
              </a:rPr>
            </a:br>
            <a:r>
              <a:rPr lang="uk-UA" sz="2800" b="1" dirty="0">
                <a:latin typeface="+mn-lt"/>
                <a:cs typeface="Times New Roman" panose="02020603050405020304" pitchFamily="18" charset="0"/>
              </a:rPr>
              <a:t>1. Вимоги Закону України «Про вищу освіту» до системи внутрішнього забезпечення якості освітніх послуг ЗВО.</a:t>
            </a:r>
            <a:br>
              <a:rPr lang="uk-UA" sz="2800" b="1" dirty="0">
                <a:latin typeface="+mn-lt"/>
                <a:cs typeface="Times New Roman" panose="02020603050405020304" pitchFamily="18" charset="0"/>
              </a:rPr>
            </a:br>
            <a:br>
              <a:rPr lang="uk-UA" sz="2800" b="1" dirty="0">
                <a:latin typeface="+mn-lt"/>
                <a:cs typeface="Times New Roman" panose="02020603050405020304" pitchFamily="18" charset="0"/>
              </a:rPr>
            </a:br>
            <a:r>
              <a:rPr lang="uk-UA" sz="2800" b="1" dirty="0">
                <a:latin typeface="+mn-lt"/>
                <a:cs typeface="Times New Roman" panose="02020603050405020304" pitchFamily="18" charset="0"/>
              </a:rPr>
              <a:t>2. Рекомендації НАЗЯВО до системи внутрішнього забезпечення якості освітніх послуг ЗВО.</a:t>
            </a:r>
            <a:br>
              <a:rPr lang="uk-UA" sz="2800" b="1" dirty="0">
                <a:latin typeface="+mn-lt"/>
                <a:cs typeface="Times New Roman" panose="02020603050405020304" pitchFamily="18" charset="0"/>
              </a:rPr>
            </a:br>
            <a:br>
              <a:rPr lang="uk-UA" sz="2800" b="1" dirty="0">
                <a:latin typeface="+mn-lt"/>
                <a:cs typeface="Times New Roman" panose="02020603050405020304" pitchFamily="18" charset="0"/>
              </a:rPr>
            </a:br>
            <a:r>
              <a:rPr lang="uk-UA" sz="2800" b="1" dirty="0">
                <a:latin typeface="+mn-lt"/>
                <a:cs typeface="Times New Roman" panose="02020603050405020304" pitchFamily="18" charset="0"/>
              </a:rPr>
              <a:t>3. Рекомендації за результатами виконання міжнародних проектів.</a:t>
            </a:r>
            <a:br>
              <a:rPr lang="uk-UA" sz="2800" b="1" dirty="0">
                <a:latin typeface="+mn-lt"/>
                <a:cs typeface="Times New Roman" panose="02020603050405020304" pitchFamily="18" charset="0"/>
              </a:rPr>
            </a:br>
            <a:br>
              <a:rPr lang="uk-UA" sz="2800" b="1" dirty="0">
                <a:latin typeface="+mn-lt"/>
                <a:cs typeface="Times New Roman" panose="02020603050405020304" pitchFamily="18" charset="0"/>
              </a:rPr>
            </a:br>
            <a:r>
              <a:rPr lang="uk-UA" sz="2800" b="1" dirty="0">
                <a:latin typeface="+mn-lt"/>
                <a:cs typeface="Times New Roman" panose="02020603050405020304" pitchFamily="18" charset="0"/>
              </a:rPr>
              <a:t>4. </a:t>
            </a:r>
            <a:r>
              <a:rPr lang="uk-UA" sz="2800" dirty="0">
                <a:latin typeface="+mn-lt"/>
                <a:cs typeface="Times New Roman" panose="02020603050405020304" pitchFamily="18" charset="0"/>
              </a:rPr>
              <a:t>Ц</a:t>
            </a:r>
            <a:r>
              <a:rPr lang="uk-UA" sz="2800" b="1" dirty="0">
                <a:latin typeface="+mn-lt"/>
                <a:cs typeface="Times New Roman" panose="02020603050405020304" pitchFamily="18" charset="0"/>
              </a:rPr>
              <a:t>ВЗЯ</a:t>
            </a:r>
            <a:r>
              <a:rPr lang="uk-UA" sz="2800" dirty="0">
                <a:latin typeface="+mn-lt"/>
                <a:cs typeface="Times New Roman" panose="02020603050405020304" pitchFamily="18" charset="0"/>
              </a:rPr>
              <a:t>О</a:t>
            </a:r>
            <a:r>
              <a:rPr lang="uk-UA" sz="2800" b="1" dirty="0">
                <a:latin typeface="+mn-lt"/>
                <a:cs typeface="Times New Roman" panose="02020603050405020304" pitchFamily="18" charset="0"/>
              </a:rPr>
              <a:t> як інструмент налагодження процедур акредитації освітніх програм та виконання критеріїв акредитації в нових умовах.</a:t>
            </a:r>
            <a:endParaRPr lang="uk-UA" sz="2800" b="1" dirty="0">
              <a:solidFill>
                <a:schemeClr val="accent1">
                  <a:lumMod val="75000"/>
                </a:schemeClr>
              </a:solidFill>
              <a:latin typeface="+mn-lt"/>
              <a:cs typeface="Times New Roman" panose="02020603050405020304" pitchFamily="18" charset="0"/>
            </a:endParaRPr>
          </a:p>
        </p:txBody>
      </p:sp>
      <p:grpSp>
        <p:nvGrpSpPr>
          <p:cNvPr id="12" name="Групувати 11">
            <a:extLst>
              <a:ext uri="{FF2B5EF4-FFF2-40B4-BE49-F238E27FC236}">
                <a16:creationId xmlns:a16="http://schemas.microsoft.com/office/drawing/2014/main" id="{CEDE9DAD-728C-42EA-838A-1AF54F2645B8}"/>
              </a:ext>
            </a:extLst>
          </p:cNvPr>
          <p:cNvGrpSpPr/>
          <p:nvPr/>
        </p:nvGrpSpPr>
        <p:grpSpPr>
          <a:xfrm>
            <a:off x="156388" y="-50945"/>
            <a:ext cx="11924648" cy="1082447"/>
            <a:chOff x="156388" y="-50945"/>
            <a:chExt cx="11924648" cy="1082447"/>
          </a:xfrm>
        </p:grpSpPr>
        <p:pic>
          <p:nvPicPr>
            <p:cNvPr id="13" name="Рисунок 7" descr="eu-erasmus-logo">
              <a:extLst>
                <a:ext uri="{FF2B5EF4-FFF2-40B4-BE49-F238E27FC236}">
                  <a16:creationId xmlns:a16="http://schemas.microsoft.com/office/drawing/2014/main" id="{345C10D7-6428-41E2-AB38-0DA105C08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a:extLst>
                <a:ext uri="{FF2B5EF4-FFF2-40B4-BE49-F238E27FC236}">
                  <a16:creationId xmlns:a16="http://schemas.microsoft.com/office/drawing/2014/main" id="{1EAC5350-6D6C-469D-924A-9D54B4AEA0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15" name="Рисунок 1" descr="Doc-hub">
              <a:extLst>
                <a:ext uri="{FF2B5EF4-FFF2-40B4-BE49-F238E27FC236}">
                  <a16:creationId xmlns:a16="http://schemas.microsoft.com/office/drawing/2014/main" id="{EBF6C30F-233A-4C7B-909E-47E45612D8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Рисунок 21">
              <a:extLst>
                <a:ext uri="{FF2B5EF4-FFF2-40B4-BE49-F238E27FC236}">
                  <a16:creationId xmlns:a16="http://schemas.microsoft.com/office/drawing/2014/main" id="{64BE7612-41CD-4CC5-866D-A136FDD117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939161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5967243E-625E-4824-84B2-A1434F6E6E6D}" type="slidenum">
              <a:rPr lang="uk-UA" smtClean="0"/>
              <a:t>20</a:t>
            </a:fld>
            <a:endParaRPr lang="uk-UA"/>
          </a:p>
        </p:txBody>
      </p:sp>
      <p:sp>
        <p:nvSpPr>
          <p:cNvPr id="18" name="Rectangle 20">
            <a:extLst>
              <a:ext uri="{FF2B5EF4-FFF2-40B4-BE49-F238E27FC236}">
                <a16:creationId xmlns:a16="http://schemas.microsoft.com/office/drawing/2014/main" id="{6F705CF7-7FAC-48A8-AC4A-837B7402D660}"/>
              </a:ext>
            </a:extLst>
          </p:cNvPr>
          <p:cNvSpPr>
            <a:spLocks noChangeArrowheads="1"/>
          </p:cNvSpPr>
          <p:nvPr/>
        </p:nvSpPr>
        <p:spPr bwMode="auto">
          <a:xfrm>
            <a:off x="199120" y="28326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uk-UA" altLang="uk-UA" sz="800" b="0" i="0" u="none" strike="noStrike" cap="none" normalizeH="0" baseline="0">
                <a:ln>
                  <a:noFill/>
                </a:ln>
                <a:solidFill>
                  <a:schemeClr val="tx1"/>
                </a:solidFill>
                <a:effectLst/>
              </a:rPr>
            </a:br>
            <a:endParaRPr kumimoji="0" lang="uk-UA" altLang="uk-UA"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uk-UA" altLang="uk-UA"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a:ln>
                <a:noFill/>
              </a:ln>
              <a:solidFill>
                <a:schemeClr val="tx1"/>
              </a:solidFill>
              <a:effectLst/>
              <a:latin typeface="Arial" panose="020B0604020202020204" pitchFamily="34" charset="0"/>
            </a:endParaRPr>
          </a:p>
        </p:txBody>
      </p:sp>
      <p:sp>
        <p:nvSpPr>
          <p:cNvPr id="4" name="Прямокутник 3">
            <a:extLst>
              <a:ext uri="{FF2B5EF4-FFF2-40B4-BE49-F238E27FC236}">
                <a16:creationId xmlns:a16="http://schemas.microsoft.com/office/drawing/2014/main" id="{832F802A-DE56-4929-8334-CB3BF16AFD12}"/>
              </a:ext>
            </a:extLst>
          </p:cNvPr>
          <p:cNvSpPr/>
          <p:nvPr/>
        </p:nvSpPr>
        <p:spPr>
          <a:xfrm>
            <a:off x="131769" y="1143355"/>
            <a:ext cx="11793760" cy="5201424"/>
          </a:xfrm>
          <a:prstGeom prst="rect">
            <a:avLst/>
          </a:prstGeom>
        </p:spPr>
        <p:txBody>
          <a:bodyPr wrap="square">
            <a:spAutoFit/>
          </a:bodyPr>
          <a:lstStyle/>
          <a:p>
            <a:r>
              <a:rPr lang="uk-UA" sz="3600" b="1" dirty="0">
                <a:latin typeface="Times New Roman" panose="02020603050405020304" pitchFamily="18" charset="0"/>
                <a:cs typeface="Times New Roman" panose="02020603050405020304" pitchFamily="18" charset="0"/>
              </a:rPr>
              <a:t>Закон України «Про вищу освіту» </a:t>
            </a:r>
            <a:r>
              <a:rPr lang="uk-UA" sz="3600" b="1" dirty="0">
                <a:solidFill>
                  <a:srgbClr val="000000"/>
                </a:solidFill>
                <a:latin typeface="Times New Roman" panose="02020603050405020304" pitchFamily="18" charset="0"/>
                <a:cs typeface="Times New Roman" panose="02020603050405020304" pitchFamily="18" charset="0"/>
              </a:rPr>
              <a:t>Стаття 25. Інституційна акредитація закладу вищої освіти</a:t>
            </a:r>
          </a:p>
          <a:p>
            <a:pPr algn="just"/>
            <a:r>
              <a:rPr lang="uk-UA" sz="2000" dirty="0">
                <a:solidFill>
                  <a:srgbClr val="000000"/>
                </a:solidFill>
                <a:latin typeface="Times New Roman" panose="02020603050405020304" pitchFamily="18" charset="0"/>
                <a:cs typeface="Times New Roman" panose="02020603050405020304" pitchFamily="18" charset="0"/>
              </a:rPr>
              <a:t>1. Заклад вищої освіти, який бажає пройти інституційну акредитацію, подає Національному агентству із забезпечення якості вищої освіти письмову заяву та документи, що підтверджують відповідність його системи внутрішнього забезпечення якості вимогам до системи забезпечення якості вищої освіти.</a:t>
            </a:r>
          </a:p>
          <a:p>
            <a:pPr algn="just"/>
            <a:r>
              <a:rPr lang="uk-UA" sz="2000" dirty="0">
                <a:solidFill>
                  <a:srgbClr val="000000"/>
                </a:solidFill>
                <a:latin typeface="Times New Roman" panose="02020603050405020304" pitchFamily="18" charset="0"/>
                <a:cs typeface="Times New Roman" panose="02020603050405020304" pitchFamily="18" charset="0"/>
              </a:rPr>
              <a:t>2. Інституційна акредитація закладу вищої освіти є добровільною і може проводитися за ініціативою керівника та колегіального органу управління закладу вищої освіти.</a:t>
            </a:r>
          </a:p>
          <a:p>
            <a:pPr algn="just"/>
            <a:r>
              <a:rPr lang="uk-UA" sz="2000" dirty="0">
                <a:solidFill>
                  <a:srgbClr val="000000"/>
                </a:solidFill>
                <a:latin typeface="Times New Roman" panose="02020603050405020304" pitchFamily="18" charset="0"/>
                <a:cs typeface="Times New Roman" panose="02020603050405020304" pitchFamily="18" charset="0"/>
              </a:rPr>
              <a:t>3. Сертифікат про інституційну акредитацію видається строком на п’ять років.</a:t>
            </a:r>
          </a:p>
          <a:p>
            <a:pPr algn="just"/>
            <a:r>
              <a:rPr lang="uk-UA" sz="2000" dirty="0">
                <a:solidFill>
                  <a:srgbClr val="000000"/>
                </a:solidFill>
                <a:latin typeface="Times New Roman" panose="02020603050405020304" pitchFamily="18" charset="0"/>
                <a:cs typeface="Times New Roman" panose="02020603050405020304" pitchFamily="18" charset="0"/>
              </a:rPr>
              <a:t>4. </a:t>
            </a:r>
            <a:r>
              <a:rPr lang="uk-UA" sz="2000" b="1" dirty="0">
                <a:solidFill>
                  <a:srgbClr val="000000"/>
                </a:solidFill>
                <a:latin typeface="Times New Roman" panose="02020603050405020304" pitchFamily="18" charset="0"/>
                <a:cs typeface="Times New Roman" panose="02020603050405020304" pitchFamily="18" charset="0"/>
              </a:rPr>
              <a:t>Результат інституційної акредитації засвідчується сертифікатом, що надає закладу вищої освіти право на </a:t>
            </a:r>
            <a:r>
              <a:rPr lang="uk-UA" sz="2000" b="1" dirty="0" err="1">
                <a:solidFill>
                  <a:srgbClr val="000000"/>
                </a:solidFill>
                <a:latin typeface="Times New Roman" panose="02020603050405020304" pitchFamily="18" charset="0"/>
                <a:cs typeface="Times New Roman" panose="02020603050405020304" pitchFamily="18" charset="0"/>
              </a:rPr>
              <a:t>самоакредитацію</a:t>
            </a:r>
            <a:r>
              <a:rPr lang="uk-UA" sz="2000" b="1" dirty="0">
                <a:solidFill>
                  <a:srgbClr val="000000"/>
                </a:solidFill>
                <a:latin typeface="Times New Roman" panose="02020603050405020304" pitchFamily="18" charset="0"/>
                <a:cs typeface="Times New Roman" panose="02020603050405020304" pitchFamily="18" charset="0"/>
              </a:rPr>
              <a:t> освітніх програм (крім тих освітніх програм, що акредитуються вперше в межах відповідної галузі знань).</a:t>
            </a:r>
            <a:r>
              <a:rPr lang="uk-UA" sz="2000" dirty="0">
                <a:solidFill>
                  <a:srgbClr val="000000"/>
                </a:solidFill>
                <a:latin typeface="Times New Roman" panose="02020603050405020304" pitchFamily="18" charset="0"/>
                <a:cs typeface="Times New Roman" panose="02020603050405020304" pitchFamily="18" charset="0"/>
              </a:rPr>
              <a:t> Заклад вищої освіти, який здійснив </a:t>
            </a:r>
            <a:r>
              <a:rPr lang="uk-UA" sz="2000" dirty="0" err="1">
                <a:solidFill>
                  <a:srgbClr val="000000"/>
                </a:solidFill>
                <a:latin typeface="Times New Roman" panose="02020603050405020304" pitchFamily="18" charset="0"/>
                <a:cs typeface="Times New Roman" panose="02020603050405020304" pitchFamily="18" charset="0"/>
              </a:rPr>
              <a:t>самоакредитацію</a:t>
            </a:r>
            <a:r>
              <a:rPr lang="uk-UA" sz="2000" dirty="0">
                <a:solidFill>
                  <a:srgbClr val="000000"/>
                </a:solidFill>
                <a:latin typeface="Times New Roman" panose="02020603050405020304" pitchFamily="18" charset="0"/>
                <a:cs typeface="Times New Roman" panose="02020603050405020304" pitchFamily="18" charset="0"/>
              </a:rPr>
              <a:t> освітньої програми, подає Національному агентству із забезпечення якості вищої освіти письмову заяву, на підставі якої отримує сертифікат про акредитацію освітньої програми.</a:t>
            </a:r>
          </a:p>
          <a:p>
            <a:pPr algn="just"/>
            <a:r>
              <a:rPr lang="uk-UA" sz="2000" dirty="0">
                <a:solidFill>
                  <a:srgbClr val="000000"/>
                </a:solidFill>
                <a:latin typeface="Times New Roman" panose="02020603050405020304" pitchFamily="18" charset="0"/>
                <a:cs typeface="Times New Roman" panose="02020603050405020304" pitchFamily="18" charset="0"/>
              </a:rPr>
              <a:t>5. Порядок проведення інституційної акредитації затверджує центральний орган виконавчої влади у сфері освіти і науки за поданням Національного агентства із забезпечення якості вищої освіти.</a:t>
            </a:r>
            <a:endParaRPr lang="uk-UA" sz="2000" b="0" i="0" dirty="0">
              <a:solidFill>
                <a:srgbClr val="000000"/>
              </a:solidFill>
              <a:effectLst/>
              <a:latin typeface="Times New Roman" panose="02020603050405020304" pitchFamily="18" charset="0"/>
              <a:cs typeface="Times New Roman" panose="02020603050405020304" pitchFamily="18" charset="0"/>
            </a:endParaRPr>
          </a:p>
        </p:txBody>
      </p:sp>
      <p:grpSp>
        <p:nvGrpSpPr>
          <p:cNvPr id="12" name="Групувати 11">
            <a:extLst>
              <a:ext uri="{FF2B5EF4-FFF2-40B4-BE49-F238E27FC236}">
                <a16:creationId xmlns:a16="http://schemas.microsoft.com/office/drawing/2014/main" id="{0168738F-E425-4457-957D-AB002C8EFA2C}"/>
              </a:ext>
            </a:extLst>
          </p:cNvPr>
          <p:cNvGrpSpPr/>
          <p:nvPr/>
        </p:nvGrpSpPr>
        <p:grpSpPr>
          <a:xfrm>
            <a:off x="156388" y="-50945"/>
            <a:ext cx="11924648" cy="1082447"/>
            <a:chOff x="156388" y="-50945"/>
            <a:chExt cx="11924648" cy="1082447"/>
          </a:xfrm>
        </p:grpSpPr>
        <p:pic>
          <p:nvPicPr>
            <p:cNvPr id="13" name="Рисунок 7" descr="eu-erasmus-logo">
              <a:extLst>
                <a:ext uri="{FF2B5EF4-FFF2-40B4-BE49-F238E27FC236}">
                  <a16:creationId xmlns:a16="http://schemas.microsoft.com/office/drawing/2014/main" id="{B06009BA-310D-4266-8C07-11D8F0621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a:extLst>
                <a:ext uri="{FF2B5EF4-FFF2-40B4-BE49-F238E27FC236}">
                  <a16:creationId xmlns:a16="http://schemas.microsoft.com/office/drawing/2014/main" id="{210AFD43-251D-4371-B6F5-4C3884E754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22" name="Рисунок 1" descr="Doc-hub">
              <a:extLst>
                <a:ext uri="{FF2B5EF4-FFF2-40B4-BE49-F238E27FC236}">
                  <a16:creationId xmlns:a16="http://schemas.microsoft.com/office/drawing/2014/main" id="{1257FB51-B52C-44A5-9E32-891D64EA33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Рисунок 22">
              <a:extLst>
                <a:ext uri="{FF2B5EF4-FFF2-40B4-BE49-F238E27FC236}">
                  <a16:creationId xmlns:a16="http://schemas.microsoft.com/office/drawing/2014/main" id="{84DCACFC-7AC8-4004-8C0A-51262C3E9C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67191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5967243E-625E-4824-84B2-A1434F6E6E6D}" type="slidenum">
              <a:rPr lang="uk-UA" smtClean="0"/>
              <a:t>3</a:t>
            </a:fld>
            <a:endParaRPr lang="uk-UA"/>
          </a:p>
        </p:txBody>
      </p:sp>
      <p:sp>
        <p:nvSpPr>
          <p:cNvPr id="10" name="Заголовок 1">
            <a:extLst>
              <a:ext uri="{FF2B5EF4-FFF2-40B4-BE49-F238E27FC236}">
                <a16:creationId xmlns:a16="http://schemas.microsoft.com/office/drawing/2014/main" id="{C948BA8C-735E-4DBB-A6D0-4ADF5B1EEFC4}"/>
              </a:ext>
            </a:extLst>
          </p:cNvPr>
          <p:cNvSpPr>
            <a:spLocks noGrp="1"/>
          </p:cNvSpPr>
          <p:nvPr>
            <p:ph type="ctrTitle"/>
          </p:nvPr>
        </p:nvSpPr>
        <p:spPr>
          <a:xfrm>
            <a:off x="191328" y="749006"/>
            <a:ext cx="11809344" cy="5972469"/>
          </a:xfrm>
        </p:spPr>
        <p:txBody>
          <a:bodyPr>
            <a:noAutofit/>
          </a:bodyPr>
          <a:lstStyle/>
          <a:p>
            <a:pPr algn="l"/>
            <a:r>
              <a:rPr lang="uk-UA" sz="2800" b="1" u="sng" dirty="0">
                <a:latin typeface="+mn-lt"/>
                <a:ea typeface="+mn-ea"/>
                <a:cs typeface="+mn-cs"/>
              </a:rPr>
              <a:t>Вимоги Закону України «Про вищу освіту» до системи внутрішнього забезпечення якості освітніх послуг ЗВО</a:t>
            </a:r>
            <a:br>
              <a:rPr lang="uk-UA" sz="2800" b="1" u="sng" dirty="0">
                <a:latin typeface="+mn-lt"/>
                <a:ea typeface="+mn-ea"/>
                <a:cs typeface="+mn-cs"/>
              </a:rPr>
            </a:br>
            <a:r>
              <a:rPr lang="uk-UA" sz="2500" b="1" dirty="0"/>
              <a:t>«… </a:t>
            </a:r>
            <a:r>
              <a:rPr lang="uk-UA" sz="2500" dirty="0"/>
              <a:t>передбачає здійснення таких процедур і заходів:</a:t>
            </a:r>
            <a:br>
              <a:rPr lang="uk-UA" sz="2500" dirty="0"/>
            </a:br>
            <a:r>
              <a:rPr lang="uk-UA" sz="2500" dirty="0"/>
              <a:t>1) визначення принципів та процедур забезпечення якості вищої освіти; </a:t>
            </a:r>
            <a:br>
              <a:rPr lang="uk-UA" sz="2500" dirty="0"/>
            </a:br>
            <a:r>
              <a:rPr lang="uk-UA" sz="2500" dirty="0"/>
              <a:t>2) здійснення моніторингу та періодичного перегляду освітніх програм; </a:t>
            </a:r>
            <a:br>
              <a:rPr lang="uk-UA" sz="2500" dirty="0"/>
            </a:br>
            <a:r>
              <a:rPr lang="uk-UA" sz="2500" dirty="0"/>
              <a:t>3) щорічне оцінювання здобувачів вищої освіти, науково-педагогічних і педагогічних працівників закладу вищої освіти ….;</a:t>
            </a:r>
            <a:br>
              <a:rPr lang="uk-UA" sz="2500" dirty="0"/>
            </a:br>
            <a:r>
              <a:rPr lang="uk-UA" sz="2500" dirty="0"/>
              <a:t>4) забезпечення підвищення кваліфікації … наукових і науково-педагогічних працівників; </a:t>
            </a:r>
            <a:br>
              <a:rPr lang="uk-UA" sz="2500" dirty="0"/>
            </a:br>
            <a:r>
              <a:rPr lang="uk-UA" sz="2500" dirty="0"/>
              <a:t>5) забезпечення наявності необхідних ресурсів для організації освітнього процесу, у тому числі самостійної роботи студентів, за кожною освітньою програмою;</a:t>
            </a:r>
            <a:br>
              <a:rPr lang="uk-UA" sz="2500" dirty="0"/>
            </a:br>
            <a:r>
              <a:rPr lang="uk-UA" sz="2500" dirty="0"/>
              <a:t>6) забезпечення інформаційних систем для ефективного управління освітнім процесом;</a:t>
            </a:r>
            <a:br>
              <a:rPr lang="uk-UA" sz="2500" dirty="0"/>
            </a:br>
            <a:r>
              <a:rPr lang="uk-UA" sz="2500" dirty="0"/>
              <a:t>7) забезпечення публічності інформації про освітні програми, ступені вищої освіти …</a:t>
            </a:r>
            <a:br>
              <a:rPr lang="uk-UA" sz="2500" dirty="0"/>
            </a:br>
            <a:r>
              <a:rPr lang="uk-UA" sz="2500" dirty="0"/>
              <a:t>8) забезпечення дотримання академічної доброчесності …;</a:t>
            </a:r>
            <a:br>
              <a:rPr lang="uk-UA" sz="2500" dirty="0"/>
            </a:br>
            <a:r>
              <a:rPr lang="uk-UA" sz="2500" dirty="0"/>
              <a:t>9) інших процедур і заходів.» (?)</a:t>
            </a:r>
            <a:endParaRPr lang="uk-UA" sz="2500" b="1" dirty="0">
              <a:solidFill>
                <a:schemeClr val="accent1">
                  <a:lumMod val="75000"/>
                </a:schemeClr>
              </a:solidFill>
              <a:latin typeface="Arial" panose="020B0604020202020204" pitchFamily="34" charset="0"/>
              <a:cs typeface="Arial" panose="020B0604020202020204" pitchFamily="34" charset="0"/>
            </a:endParaRPr>
          </a:p>
        </p:txBody>
      </p:sp>
      <p:grpSp>
        <p:nvGrpSpPr>
          <p:cNvPr id="11" name="Групувати 10">
            <a:extLst>
              <a:ext uri="{FF2B5EF4-FFF2-40B4-BE49-F238E27FC236}">
                <a16:creationId xmlns:a16="http://schemas.microsoft.com/office/drawing/2014/main" id="{EA45F3B0-15F9-42F5-A871-46E649CB9BD4}"/>
              </a:ext>
            </a:extLst>
          </p:cNvPr>
          <p:cNvGrpSpPr/>
          <p:nvPr/>
        </p:nvGrpSpPr>
        <p:grpSpPr>
          <a:xfrm>
            <a:off x="156388" y="-50945"/>
            <a:ext cx="11924648" cy="1082447"/>
            <a:chOff x="156388" y="-50945"/>
            <a:chExt cx="11924648" cy="1082447"/>
          </a:xfrm>
        </p:grpSpPr>
        <p:pic>
          <p:nvPicPr>
            <p:cNvPr id="12" name="Рисунок 7" descr="eu-erasmus-logo">
              <a:extLst>
                <a:ext uri="{FF2B5EF4-FFF2-40B4-BE49-F238E27FC236}">
                  <a16:creationId xmlns:a16="http://schemas.microsoft.com/office/drawing/2014/main" id="{CB52F5ED-3789-4627-8C7D-330F42E0A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2">
              <a:extLst>
                <a:ext uri="{FF2B5EF4-FFF2-40B4-BE49-F238E27FC236}">
                  <a16:creationId xmlns:a16="http://schemas.microsoft.com/office/drawing/2014/main" id="{AEC93E14-792F-4E14-BFFB-A87FF329B6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14" name="Рисунок 1" descr="Doc-hub">
              <a:extLst>
                <a:ext uri="{FF2B5EF4-FFF2-40B4-BE49-F238E27FC236}">
                  <a16:creationId xmlns:a16="http://schemas.microsoft.com/office/drawing/2014/main" id="{941A0335-978A-4F1C-85FA-6CB9DD9996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4">
              <a:extLst>
                <a:ext uri="{FF2B5EF4-FFF2-40B4-BE49-F238E27FC236}">
                  <a16:creationId xmlns:a16="http://schemas.microsoft.com/office/drawing/2014/main" id="{2C702439-FF58-4DF8-B06B-5D899B7121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237184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5967243E-625E-4824-84B2-A1434F6E6E6D}" type="slidenum">
              <a:rPr lang="uk-UA" smtClean="0"/>
              <a:t>4</a:t>
            </a:fld>
            <a:endParaRPr lang="uk-UA"/>
          </a:p>
        </p:txBody>
      </p:sp>
      <p:pic>
        <p:nvPicPr>
          <p:cNvPr id="4" name="Рисунок 3">
            <a:extLst>
              <a:ext uri="{FF2B5EF4-FFF2-40B4-BE49-F238E27FC236}">
                <a16:creationId xmlns:a16="http://schemas.microsoft.com/office/drawing/2014/main" id="{3355FE52-108F-4B9D-AAE5-D8B0DAC215BA}"/>
              </a:ext>
            </a:extLst>
          </p:cNvPr>
          <p:cNvPicPr>
            <a:picLocks noChangeAspect="1"/>
          </p:cNvPicPr>
          <p:nvPr/>
        </p:nvPicPr>
        <p:blipFill rotWithShape="1">
          <a:blip r:embed="rId3"/>
          <a:srcRect l="23886" t="24348" r="28587" b="11055"/>
          <a:stretch/>
        </p:blipFill>
        <p:spPr>
          <a:xfrm>
            <a:off x="2907197" y="2166001"/>
            <a:ext cx="5958508" cy="4555474"/>
          </a:xfrm>
          <a:prstGeom prst="rect">
            <a:avLst/>
          </a:prstGeom>
        </p:spPr>
      </p:pic>
      <p:sp>
        <p:nvSpPr>
          <p:cNvPr id="6" name="Прямокутник 5">
            <a:extLst>
              <a:ext uri="{FF2B5EF4-FFF2-40B4-BE49-F238E27FC236}">
                <a16:creationId xmlns:a16="http://schemas.microsoft.com/office/drawing/2014/main" id="{9110C1CD-D4F5-40CB-BBB5-B06BF2FA5B97}"/>
              </a:ext>
            </a:extLst>
          </p:cNvPr>
          <p:cNvSpPr/>
          <p:nvPr/>
        </p:nvSpPr>
        <p:spPr>
          <a:xfrm>
            <a:off x="226943" y="910510"/>
            <a:ext cx="11738114" cy="1384995"/>
          </a:xfrm>
          <a:prstGeom prst="rect">
            <a:avLst/>
          </a:prstGeom>
        </p:spPr>
        <p:txBody>
          <a:bodyPr wrap="square">
            <a:spAutoFit/>
          </a:bodyPr>
          <a:lstStyle/>
          <a:p>
            <a:r>
              <a:rPr lang="uk-UA" sz="2800" b="1" u="sng" dirty="0"/>
              <a:t>Вимоги </a:t>
            </a:r>
            <a:r>
              <a:rPr lang="uk-UA" sz="2800" b="1" dirty="0"/>
              <a:t>Стандартів і рекомендацій </a:t>
            </a:r>
            <a:r>
              <a:rPr lang="ru-RU" sz="2800" b="1"/>
              <a:t>щодо </a:t>
            </a:r>
            <a:r>
              <a:rPr lang="ru-RU" sz="2800" b="1" dirty="0" err="1"/>
              <a:t>забезпечення</a:t>
            </a:r>
            <a:r>
              <a:rPr lang="ru-RU" sz="2800" b="1" dirty="0"/>
              <a:t> </a:t>
            </a:r>
            <a:r>
              <a:rPr lang="ru-RU" sz="2800" b="1" dirty="0" err="1"/>
              <a:t>якості</a:t>
            </a:r>
            <a:r>
              <a:rPr lang="ru-RU" sz="2800" b="1" dirty="0"/>
              <a:t> в </a:t>
            </a:r>
            <a:r>
              <a:rPr lang="ru-RU" sz="2800" b="1" err="1"/>
              <a:t>Європейському</a:t>
            </a:r>
            <a:r>
              <a:rPr lang="ru-RU" sz="2800" b="1"/>
              <a:t> </a:t>
            </a:r>
            <a:r>
              <a:rPr lang="uk-UA" sz="2800" b="1"/>
              <a:t>просторі вищої освіти (</a:t>
            </a:r>
            <a:r>
              <a:rPr lang="en-GB" sz="2800" b="1"/>
              <a:t>ESG</a:t>
            </a:r>
            <a:r>
              <a:rPr lang="uk-UA" sz="2800" b="1"/>
              <a:t>2015</a:t>
            </a:r>
            <a:r>
              <a:rPr lang="en-GB" sz="2800" b="1"/>
              <a:t>) </a:t>
            </a:r>
            <a:r>
              <a:rPr lang="uk-UA" sz="2800" b="1"/>
              <a:t>до </a:t>
            </a:r>
            <a:r>
              <a:rPr lang="uk-UA" sz="2800" b="1" u="sng"/>
              <a:t>внутрішнього </a:t>
            </a:r>
            <a:r>
              <a:rPr lang="uk-UA" sz="2800" b="1" u="sng" dirty="0"/>
              <a:t>забезпечення якості освітніх послуг ЗВО</a:t>
            </a:r>
            <a:endParaRPr lang="uk-UA" sz="2800" dirty="0"/>
          </a:p>
        </p:txBody>
      </p:sp>
      <p:grpSp>
        <p:nvGrpSpPr>
          <p:cNvPr id="12" name="Групувати 11">
            <a:extLst>
              <a:ext uri="{FF2B5EF4-FFF2-40B4-BE49-F238E27FC236}">
                <a16:creationId xmlns:a16="http://schemas.microsoft.com/office/drawing/2014/main" id="{A32F68B5-95A9-487C-886D-A41BBB601B1A}"/>
              </a:ext>
            </a:extLst>
          </p:cNvPr>
          <p:cNvGrpSpPr/>
          <p:nvPr/>
        </p:nvGrpSpPr>
        <p:grpSpPr>
          <a:xfrm>
            <a:off x="156388" y="-50945"/>
            <a:ext cx="11924648" cy="1082447"/>
            <a:chOff x="156388" y="-50945"/>
            <a:chExt cx="11924648" cy="1082447"/>
          </a:xfrm>
        </p:grpSpPr>
        <p:pic>
          <p:nvPicPr>
            <p:cNvPr id="13" name="Рисунок 7" descr="eu-erasmus-logo">
              <a:extLst>
                <a:ext uri="{FF2B5EF4-FFF2-40B4-BE49-F238E27FC236}">
                  <a16:creationId xmlns:a16="http://schemas.microsoft.com/office/drawing/2014/main" id="{58B81FB0-734B-4654-9B54-C560A35F6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a:extLst>
                <a:ext uri="{FF2B5EF4-FFF2-40B4-BE49-F238E27FC236}">
                  <a16:creationId xmlns:a16="http://schemas.microsoft.com/office/drawing/2014/main" id="{A782252E-13A0-40CD-A66A-69247E9304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15" name="Рисунок 1" descr="Doc-hub">
              <a:extLst>
                <a:ext uri="{FF2B5EF4-FFF2-40B4-BE49-F238E27FC236}">
                  <a16:creationId xmlns:a16="http://schemas.microsoft.com/office/drawing/2014/main" id="{05DB92AF-7C91-41EA-9268-A86D42AF0D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Рисунок 21">
              <a:extLst>
                <a:ext uri="{FF2B5EF4-FFF2-40B4-BE49-F238E27FC236}">
                  <a16:creationId xmlns:a16="http://schemas.microsoft.com/office/drawing/2014/main" id="{C4B63EA3-3223-41A7-ACD9-6BFF494933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406778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5967243E-625E-4824-84B2-A1434F6E6E6D}" type="slidenum">
              <a:rPr lang="uk-UA" smtClean="0"/>
              <a:t>5</a:t>
            </a:fld>
            <a:endParaRPr lang="uk-UA"/>
          </a:p>
        </p:txBody>
      </p:sp>
      <p:sp>
        <p:nvSpPr>
          <p:cNvPr id="10" name="Заголовок 1">
            <a:extLst>
              <a:ext uri="{FF2B5EF4-FFF2-40B4-BE49-F238E27FC236}">
                <a16:creationId xmlns:a16="http://schemas.microsoft.com/office/drawing/2014/main" id="{C948BA8C-735E-4DBB-A6D0-4ADF5B1EEFC4}"/>
              </a:ext>
            </a:extLst>
          </p:cNvPr>
          <p:cNvSpPr>
            <a:spLocks noGrp="1"/>
          </p:cNvSpPr>
          <p:nvPr>
            <p:ph type="ctrTitle"/>
          </p:nvPr>
        </p:nvSpPr>
        <p:spPr>
          <a:xfrm>
            <a:off x="156388" y="1811634"/>
            <a:ext cx="11879900" cy="982266"/>
          </a:xfrm>
        </p:spPr>
        <p:txBody>
          <a:bodyPr>
            <a:noAutofit/>
          </a:bodyPr>
          <a:lstStyle/>
          <a:p>
            <a:pPr algn="l"/>
            <a:r>
              <a:rPr lang="uk-UA" sz="2800" b="1" u="sng" dirty="0">
                <a:latin typeface="+mn-lt"/>
                <a:ea typeface="+mn-ea"/>
                <a:cs typeface="+mn-cs"/>
              </a:rPr>
              <a:t>Рекомендації НАЗЯВО до системи внутрішнього забезпечення якості освітніх послуг ЗВО:</a:t>
            </a:r>
            <a:br>
              <a:rPr lang="uk-UA" sz="2800" b="1" u="sng" dirty="0">
                <a:latin typeface="+mn-lt"/>
                <a:ea typeface="+mn-ea"/>
                <a:cs typeface="+mn-cs"/>
              </a:rPr>
            </a:br>
            <a:br>
              <a:rPr lang="uk-UA" sz="3200" b="1" dirty="0"/>
            </a:br>
            <a:endParaRPr lang="uk-UA" sz="3200" b="1" dirty="0">
              <a:solidFill>
                <a:schemeClr val="accent1">
                  <a:lumMod val="75000"/>
                </a:schemeClr>
              </a:solidFill>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7E889E4D-A20B-4BDF-848E-AE9A47D6FA2D}"/>
              </a:ext>
            </a:extLst>
          </p:cNvPr>
          <p:cNvPicPr>
            <a:picLocks noChangeAspect="1"/>
          </p:cNvPicPr>
          <p:nvPr/>
        </p:nvPicPr>
        <p:blipFill rotWithShape="1">
          <a:blip r:embed="rId3"/>
          <a:srcRect l="22011" t="29119" r="21739" b="7315"/>
          <a:stretch/>
        </p:blipFill>
        <p:spPr>
          <a:xfrm>
            <a:off x="1570382" y="2038667"/>
            <a:ext cx="7245627" cy="4605785"/>
          </a:xfrm>
          <a:prstGeom prst="rect">
            <a:avLst/>
          </a:prstGeom>
        </p:spPr>
      </p:pic>
      <p:grpSp>
        <p:nvGrpSpPr>
          <p:cNvPr id="12" name="Групувати 11">
            <a:extLst>
              <a:ext uri="{FF2B5EF4-FFF2-40B4-BE49-F238E27FC236}">
                <a16:creationId xmlns:a16="http://schemas.microsoft.com/office/drawing/2014/main" id="{72E93CE8-C9D5-4179-BFED-AB97A6A5AD41}"/>
              </a:ext>
            </a:extLst>
          </p:cNvPr>
          <p:cNvGrpSpPr/>
          <p:nvPr/>
        </p:nvGrpSpPr>
        <p:grpSpPr>
          <a:xfrm>
            <a:off x="156388" y="-50945"/>
            <a:ext cx="11924648" cy="1082447"/>
            <a:chOff x="156388" y="-50945"/>
            <a:chExt cx="11924648" cy="1082447"/>
          </a:xfrm>
        </p:grpSpPr>
        <p:pic>
          <p:nvPicPr>
            <p:cNvPr id="13" name="Рисунок 7" descr="eu-erasmus-logo">
              <a:extLst>
                <a:ext uri="{FF2B5EF4-FFF2-40B4-BE49-F238E27FC236}">
                  <a16:creationId xmlns:a16="http://schemas.microsoft.com/office/drawing/2014/main" id="{4D3E274A-087E-4707-84A5-9DE8B3CB0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Рисунок 19">
              <a:extLst>
                <a:ext uri="{FF2B5EF4-FFF2-40B4-BE49-F238E27FC236}">
                  <a16:creationId xmlns:a16="http://schemas.microsoft.com/office/drawing/2014/main" id="{82248754-AFC6-41C4-B5A0-0C998DAA16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21" name="Рисунок 1" descr="Doc-hub">
              <a:extLst>
                <a:ext uri="{FF2B5EF4-FFF2-40B4-BE49-F238E27FC236}">
                  <a16:creationId xmlns:a16="http://schemas.microsoft.com/office/drawing/2014/main" id="{6F96DC12-2419-4733-A754-8578BA06B0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Рисунок 21">
              <a:extLst>
                <a:ext uri="{FF2B5EF4-FFF2-40B4-BE49-F238E27FC236}">
                  <a16:creationId xmlns:a16="http://schemas.microsoft.com/office/drawing/2014/main" id="{89ADD16B-64C9-4C41-B2AA-1B36555725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129598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5967243E-625E-4824-84B2-A1434F6E6E6D}" type="slidenum">
              <a:rPr lang="uk-UA" smtClean="0"/>
              <a:t>6</a:t>
            </a:fld>
            <a:endParaRPr lang="uk-UA"/>
          </a:p>
        </p:txBody>
      </p:sp>
      <p:sp>
        <p:nvSpPr>
          <p:cNvPr id="10" name="Заголовок 1">
            <a:extLst>
              <a:ext uri="{FF2B5EF4-FFF2-40B4-BE49-F238E27FC236}">
                <a16:creationId xmlns:a16="http://schemas.microsoft.com/office/drawing/2014/main" id="{C948BA8C-735E-4DBB-A6D0-4ADF5B1EEFC4}"/>
              </a:ext>
            </a:extLst>
          </p:cNvPr>
          <p:cNvSpPr>
            <a:spLocks noGrp="1"/>
          </p:cNvSpPr>
          <p:nvPr>
            <p:ph type="ctrTitle"/>
          </p:nvPr>
        </p:nvSpPr>
        <p:spPr>
          <a:xfrm>
            <a:off x="156050" y="593753"/>
            <a:ext cx="11879900" cy="6615638"/>
          </a:xfrm>
        </p:spPr>
        <p:txBody>
          <a:bodyPr>
            <a:noAutofit/>
          </a:bodyPr>
          <a:lstStyle/>
          <a:p>
            <a:pPr algn="l"/>
            <a:r>
              <a:rPr lang="uk-UA" sz="2800" b="1" u="sng" dirty="0">
                <a:latin typeface="+mn-lt"/>
                <a:ea typeface="+mn-ea"/>
                <a:cs typeface="+mn-cs"/>
              </a:rPr>
              <a:t>Рекомендації НАЗЯВО до системи внутрішнього забезпечення якості освітніх послуг ЗВО:</a:t>
            </a:r>
            <a:br>
              <a:rPr lang="uk-UA" sz="2800" b="1" u="sng">
                <a:latin typeface="+mn-lt"/>
                <a:ea typeface="+mn-ea"/>
                <a:cs typeface="+mn-cs"/>
              </a:rPr>
            </a:br>
            <a:r>
              <a:rPr lang="en-US" sz="2800" u="sng"/>
              <a:t>1</a:t>
            </a:r>
            <a:r>
              <a:rPr lang="en-US" sz="2800" u="sng" dirty="0"/>
              <a:t>. </a:t>
            </a:r>
            <a:r>
              <a:rPr lang="uk-UA" sz="2800" u="sng" dirty="0"/>
              <a:t>Значення внутрішнього забезпечення якості для акредитації освітніх</a:t>
            </a:r>
            <a:br>
              <a:rPr lang="uk-UA" sz="2800" dirty="0"/>
            </a:br>
            <a:r>
              <a:rPr lang="uk-UA" sz="2800" u="sng" dirty="0"/>
              <a:t> програм та інституційної акредитації.</a:t>
            </a:r>
            <a:br>
              <a:rPr lang="uk-UA" sz="2800" dirty="0"/>
            </a:br>
            <a:r>
              <a:rPr lang="en-US" sz="2800" dirty="0"/>
              <a:t>2. </a:t>
            </a:r>
            <a:r>
              <a:rPr lang="uk-UA" sz="2800" u="sng" dirty="0"/>
              <a:t>Центр внутрішнього забезпечення якості (назва умовна)</a:t>
            </a:r>
            <a:r>
              <a:rPr lang="en-US" sz="2800" u="sng" dirty="0"/>
              <a:t> </a:t>
            </a:r>
            <a:r>
              <a:rPr lang="en-US" sz="2800" b="1" u="sng" dirty="0"/>
              <a:t>(</a:t>
            </a:r>
            <a:r>
              <a:rPr lang="uk-UA" sz="2800" b="1" dirty="0"/>
              <a:t>не контролюючі, а сервісні функції</a:t>
            </a:r>
            <a:r>
              <a:rPr lang="en-US" sz="2800" b="1" dirty="0"/>
              <a:t>,</a:t>
            </a:r>
            <a:r>
              <a:rPr lang="uk-UA" sz="2800" b="1" dirty="0"/>
              <a:t> </a:t>
            </a:r>
            <a:r>
              <a:rPr lang="uk-UA" sz="2800" b="1" dirty="0" err="1"/>
              <a:t>модерує</a:t>
            </a:r>
            <a:r>
              <a:rPr lang="uk-UA" sz="2800" b="1" dirty="0"/>
              <a:t> всі необхідні процеси, збирає інформацію, готує рекомендації для прийняття необхідних рішень на всіх рівнях управління ЗВО</a:t>
            </a:r>
            <a:r>
              <a:rPr lang="en-US" sz="2800" b="1" dirty="0"/>
              <a:t>)</a:t>
            </a:r>
            <a:r>
              <a:rPr lang="uk-UA" sz="2800" b="1" dirty="0"/>
              <a:t>.</a:t>
            </a:r>
            <a:br>
              <a:rPr lang="uk-UA" sz="2800" dirty="0"/>
            </a:br>
            <a:r>
              <a:rPr lang="en-US" sz="2800" u="sng" dirty="0"/>
              <a:t>3. </a:t>
            </a:r>
            <a:r>
              <a:rPr lang="uk-UA" sz="2800" u="sng" dirty="0"/>
              <a:t>Роль і значення інших університетських підрозділів.</a:t>
            </a:r>
            <a:br>
              <a:rPr lang="uk-UA" sz="2800" dirty="0"/>
            </a:br>
            <a:r>
              <a:rPr lang="en-US" sz="2800" dirty="0"/>
              <a:t>4. </a:t>
            </a:r>
            <a:r>
              <a:rPr lang="en-US" sz="2800" u="sng" dirty="0"/>
              <a:t> </a:t>
            </a:r>
            <a:r>
              <a:rPr lang="uk-UA" sz="2800" u="sng" dirty="0"/>
              <a:t>Документальне і програмне забезпечення необхідних процедур.</a:t>
            </a:r>
            <a:br>
              <a:rPr lang="uk-UA" sz="2800" dirty="0"/>
            </a:br>
            <a:r>
              <a:rPr lang="en-US" sz="2800" u="sng" dirty="0"/>
              <a:t>5. </a:t>
            </a:r>
            <a:r>
              <a:rPr lang="uk-UA" sz="2800" u="sng" dirty="0"/>
              <a:t>Регулярні онлайн опитування студентів</a:t>
            </a:r>
            <a:r>
              <a:rPr lang="uk-UA" sz="2800" dirty="0"/>
              <a:t>.</a:t>
            </a:r>
            <a:br>
              <a:rPr lang="uk-UA" sz="2800" dirty="0"/>
            </a:br>
            <a:r>
              <a:rPr lang="en-US" sz="2800" dirty="0"/>
              <a:t>6. </a:t>
            </a:r>
            <a:r>
              <a:rPr lang="uk-UA" sz="2800" u="sng" dirty="0"/>
              <a:t>Опитування випускників і працедавців.</a:t>
            </a:r>
            <a:br>
              <a:rPr lang="uk-UA" sz="2800" dirty="0"/>
            </a:br>
            <a:r>
              <a:rPr lang="en-US" sz="2800" dirty="0"/>
              <a:t>7. </a:t>
            </a:r>
            <a:r>
              <a:rPr lang="en-US" sz="2800" u="sng" dirty="0"/>
              <a:t> </a:t>
            </a:r>
            <a:r>
              <a:rPr lang="uk-UA" sz="2800" u="sng" dirty="0"/>
              <a:t>Забезпечення академічної доброчесності.</a:t>
            </a:r>
            <a:br>
              <a:rPr lang="uk-UA" sz="2800" dirty="0"/>
            </a:br>
            <a:r>
              <a:rPr lang="en-US" sz="2800" dirty="0"/>
              <a:t>8. </a:t>
            </a:r>
            <a:r>
              <a:rPr lang="uk-UA" sz="2800" u="sng" dirty="0"/>
              <a:t>Підвищення кваліфікації (професійний розвиток) викладачів.</a:t>
            </a:r>
            <a:br>
              <a:rPr lang="uk-UA" sz="2800" dirty="0"/>
            </a:br>
            <a:r>
              <a:rPr lang="en-US" sz="2800" dirty="0"/>
              <a:t>9. </a:t>
            </a:r>
            <a:r>
              <a:rPr lang="uk-UA" sz="2800" u="sng" dirty="0"/>
              <a:t>Лідерство</a:t>
            </a:r>
            <a:r>
              <a:rPr lang="uk-UA" sz="2800" dirty="0"/>
              <a:t>.</a:t>
            </a:r>
            <a:br>
              <a:rPr lang="uk-UA" sz="1600" dirty="0"/>
            </a:br>
            <a:br>
              <a:rPr lang="uk-UA" sz="1600" b="1" dirty="0"/>
            </a:br>
            <a:br>
              <a:rPr lang="uk-UA" sz="1600" b="1" dirty="0"/>
            </a:br>
            <a:endParaRPr lang="uk-UA" sz="1600" b="1" dirty="0">
              <a:solidFill>
                <a:schemeClr val="accent1">
                  <a:lumMod val="75000"/>
                </a:schemeClr>
              </a:solidFill>
              <a:latin typeface="Arial" panose="020B0604020202020204" pitchFamily="34" charset="0"/>
              <a:cs typeface="Arial" panose="020B0604020202020204" pitchFamily="34" charset="0"/>
            </a:endParaRPr>
          </a:p>
        </p:txBody>
      </p:sp>
      <p:grpSp>
        <p:nvGrpSpPr>
          <p:cNvPr id="12" name="Групувати 11">
            <a:extLst>
              <a:ext uri="{FF2B5EF4-FFF2-40B4-BE49-F238E27FC236}">
                <a16:creationId xmlns:a16="http://schemas.microsoft.com/office/drawing/2014/main" id="{42CF0BD1-F837-46F0-993F-44DBC6A2DA15}"/>
              </a:ext>
            </a:extLst>
          </p:cNvPr>
          <p:cNvGrpSpPr/>
          <p:nvPr/>
        </p:nvGrpSpPr>
        <p:grpSpPr>
          <a:xfrm>
            <a:off x="156388" y="-50945"/>
            <a:ext cx="11924648" cy="1082447"/>
            <a:chOff x="156388" y="-50945"/>
            <a:chExt cx="11924648" cy="1082447"/>
          </a:xfrm>
        </p:grpSpPr>
        <p:pic>
          <p:nvPicPr>
            <p:cNvPr id="13" name="Рисунок 7" descr="eu-erasmus-logo">
              <a:extLst>
                <a:ext uri="{FF2B5EF4-FFF2-40B4-BE49-F238E27FC236}">
                  <a16:creationId xmlns:a16="http://schemas.microsoft.com/office/drawing/2014/main" id="{34AAE491-9FAB-44D0-90A6-EC3D45459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a:extLst>
                <a:ext uri="{FF2B5EF4-FFF2-40B4-BE49-F238E27FC236}">
                  <a16:creationId xmlns:a16="http://schemas.microsoft.com/office/drawing/2014/main" id="{95C4F57E-1DA4-46AC-99E8-01AF717EDA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15" name="Рисунок 1" descr="Doc-hub">
              <a:extLst>
                <a:ext uri="{FF2B5EF4-FFF2-40B4-BE49-F238E27FC236}">
                  <a16:creationId xmlns:a16="http://schemas.microsoft.com/office/drawing/2014/main" id="{CAB03EA8-08C9-4A3A-811C-2A98CE62F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Рисунок 21">
              <a:extLst>
                <a:ext uri="{FF2B5EF4-FFF2-40B4-BE49-F238E27FC236}">
                  <a16:creationId xmlns:a16="http://schemas.microsoft.com/office/drawing/2014/main" id="{80139CCD-DEE0-4E00-96D6-BBECED3F32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2705358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5967243E-625E-4824-84B2-A1434F6E6E6D}" type="slidenum">
              <a:rPr lang="uk-UA" smtClean="0"/>
              <a:t>7</a:t>
            </a:fld>
            <a:endParaRPr lang="uk-UA"/>
          </a:p>
        </p:txBody>
      </p:sp>
      <p:sp>
        <p:nvSpPr>
          <p:cNvPr id="10" name="Заголовок 1">
            <a:extLst>
              <a:ext uri="{FF2B5EF4-FFF2-40B4-BE49-F238E27FC236}">
                <a16:creationId xmlns:a16="http://schemas.microsoft.com/office/drawing/2014/main" id="{C948BA8C-735E-4DBB-A6D0-4ADF5B1EEFC4}"/>
              </a:ext>
            </a:extLst>
          </p:cNvPr>
          <p:cNvSpPr>
            <a:spLocks noGrp="1"/>
          </p:cNvSpPr>
          <p:nvPr>
            <p:ph type="ctrTitle"/>
          </p:nvPr>
        </p:nvSpPr>
        <p:spPr>
          <a:xfrm>
            <a:off x="6625" y="35658"/>
            <a:ext cx="10036605" cy="2418730"/>
          </a:xfrm>
        </p:spPr>
        <p:txBody>
          <a:bodyPr>
            <a:noAutofit/>
          </a:bodyPr>
          <a:lstStyle/>
          <a:p>
            <a:r>
              <a:rPr lang="uk-UA" sz="2000" b="1" dirty="0"/>
              <a:t>Додаток до Положення про акредитацію освітніх програм, за якими здійснюється підготовка здобувачів вищої освіти (пункт 6 розділу І)</a:t>
            </a:r>
            <a:br>
              <a:rPr lang="uk-UA" sz="2000" b="1" dirty="0"/>
            </a:br>
            <a:r>
              <a:rPr lang="uk-UA" sz="2000" b="1" dirty="0"/>
              <a:t> Критерії оцінювання якості освітньої програми</a:t>
            </a:r>
            <a:br>
              <a:rPr lang="uk-UA" sz="2000" dirty="0"/>
            </a:br>
            <a:r>
              <a:rPr lang="uk-UA" sz="2000" dirty="0"/>
              <a:t>…</a:t>
            </a:r>
            <a:br>
              <a:rPr lang="uk-UA" sz="2000" b="1" dirty="0"/>
            </a:br>
            <a:br>
              <a:rPr lang="uk-UA" sz="1400" b="1" dirty="0"/>
            </a:br>
            <a:endParaRPr lang="uk-UA" sz="1400" b="1" dirty="0">
              <a:solidFill>
                <a:schemeClr val="accent1">
                  <a:lumMod val="75000"/>
                </a:schemeClr>
              </a:solidFill>
              <a:latin typeface="Arial" panose="020B0604020202020204" pitchFamily="34" charset="0"/>
              <a:cs typeface="Arial" panose="020B0604020202020204" pitchFamily="34" charset="0"/>
            </a:endParaRPr>
          </a:p>
        </p:txBody>
      </p:sp>
      <p:sp>
        <p:nvSpPr>
          <p:cNvPr id="2" name="Прямокутник 1">
            <a:extLst>
              <a:ext uri="{FF2B5EF4-FFF2-40B4-BE49-F238E27FC236}">
                <a16:creationId xmlns:a16="http://schemas.microsoft.com/office/drawing/2014/main" id="{53966310-7033-4625-8399-603144272F14}"/>
              </a:ext>
            </a:extLst>
          </p:cNvPr>
          <p:cNvSpPr/>
          <p:nvPr/>
        </p:nvSpPr>
        <p:spPr>
          <a:xfrm>
            <a:off x="155712" y="1817568"/>
            <a:ext cx="11925324" cy="4785926"/>
          </a:xfrm>
          <a:prstGeom prst="rect">
            <a:avLst/>
          </a:prstGeom>
        </p:spPr>
        <p:txBody>
          <a:bodyPr wrap="square">
            <a:spAutoFit/>
          </a:bodyPr>
          <a:lstStyle/>
          <a:p>
            <a:pPr marL="433070" indent="359410" algn="just">
              <a:lnSpc>
                <a:spcPts val="1610"/>
              </a:lnSpc>
              <a:spcAft>
                <a:spcPts val="0"/>
              </a:spcAft>
            </a:pPr>
            <a:r>
              <a:rPr lang="uk-UA" sz="1900" b="1" dirty="0">
                <a:ea typeface="Times New Roman" panose="02020603050405020304" pitchFamily="18" charset="0"/>
              </a:rPr>
              <a:t>Критерій 8. </a:t>
            </a:r>
            <a:r>
              <a:rPr lang="uk-UA" sz="1900" dirty="0">
                <a:ea typeface="Times New Roman" panose="02020603050405020304" pitchFamily="18" charset="0"/>
              </a:rPr>
              <a:t>Внутрішнє  забезпечення якості освітньої</a:t>
            </a:r>
            <a:r>
              <a:rPr lang="uk-UA" sz="1900" spc="-110" dirty="0">
                <a:ea typeface="Times New Roman" panose="02020603050405020304" pitchFamily="18" charset="0"/>
              </a:rPr>
              <a:t> </a:t>
            </a:r>
            <a:r>
              <a:rPr lang="uk-UA" sz="1900" dirty="0">
                <a:ea typeface="Times New Roman" panose="02020603050405020304" pitchFamily="18" charset="0"/>
              </a:rPr>
              <a:t>програми</a:t>
            </a:r>
          </a:p>
          <a:p>
            <a:pPr marL="342900" marR="65405" lvl="0" indent="-342900" algn="just">
              <a:spcAft>
                <a:spcPts val="0"/>
              </a:spcAft>
              <a:buSzPts val="1400"/>
              <a:buFont typeface="Times New Roman" panose="02020603050405020304" pitchFamily="18" charset="0"/>
              <a:buAutoNum type="arabicPeriod"/>
              <a:tabLst>
                <a:tab pos="629920" algn="l"/>
              </a:tabLst>
            </a:pPr>
            <a:r>
              <a:rPr lang="uk-UA" sz="1900" dirty="0">
                <a:ea typeface="Times New Roman" panose="02020603050405020304" pitchFamily="18" charset="0"/>
              </a:rPr>
              <a:t>Заклад вищої освіти послідовно дотримується визначених ним процедур розроблення, затвердження, моніторингу та періодичного перегляду освітньої програми.</a:t>
            </a:r>
          </a:p>
          <a:p>
            <a:pPr marL="342900" marR="70485" lvl="0" indent="-342900" algn="just">
              <a:spcBef>
                <a:spcPts val="5"/>
              </a:spcBef>
              <a:spcAft>
                <a:spcPts val="0"/>
              </a:spcAft>
              <a:buSzPts val="1400"/>
              <a:buFont typeface="Times New Roman" panose="02020603050405020304" pitchFamily="18" charset="0"/>
              <a:buAutoNum type="arabicPeriod"/>
              <a:tabLst>
                <a:tab pos="663575" algn="l"/>
              </a:tabLst>
            </a:pPr>
            <a:r>
              <a:rPr lang="uk-UA" sz="1900" dirty="0">
                <a:ea typeface="Times New Roman" panose="02020603050405020304" pitchFamily="18" charset="0"/>
              </a:rPr>
              <a:t>Здобувачі вищої освіти безпосередньо та через органи студентського самоврядування залучені до процесу періодичного перегляду освітньої програми та інших процедур забезпечення її якості як партнери. Позиція здобувачів вищої освіти береться до уваги під час перегляду освітньої</a:t>
            </a:r>
            <a:r>
              <a:rPr lang="uk-UA" sz="1900" spc="-35" dirty="0">
                <a:ea typeface="Times New Roman" panose="02020603050405020304" pitchFamily="18" charset="0"/>
              </a:rPr>
              <a:t> </a:t>
            </a:r>
            <a:r>
              <a:rPr lang="uk-UA" sz="1900" dirty="0">
                <a:ea typeface="Times New Roman" panose="02020603050405020304" pitchFamily="18" charset="0"/>
              </a:rPr>
              <a:t>програми.</a:t>
            </a:r>
          </a:p>
          <a:p>
            <a:pPr marL="342900" marR="71755" lvl="0" indent="-342900" algn="just">
              <a:spcBef>
                <a:spcPts val="5"/>
              </a:spcBef>
              <a:spcAft>
                <a:spcPts val="0"/>
              </a:spcAft>
              <a:buSzPts val="1400"/>
              <a:buFont typeface="Times New Roman" panose="02020603050405020304" pitchFamily="18" charset="0"/>
              <a:buAutoNum type="arabicPeriod"/>
              <a:tabLst>
                <a:tab pos="673100" algn="l"/>
              </a:tabLst>
            </a:pPr>
            <a:r>
              <a:rPr lang="uk-UA" sz="1900" dirty="0">
                <a:ea typeface="Times New Roman" panose="02020603050405020304" pitchFamily="18" charset="0"/>
              </a:rPr>
              <a:t>Роботодавці безпосередньо та/або через свої об’єднання залучені до процесу періодичного перегляду освітньої програми та інших процедур забезпечення її якості як</a:t>
            </a:r>
            <a:r>
              <a:rPr lang="uk-UA" sz="1900" spc="5" dirty="0">
                <a:ea typeface="Times New Roman" panose="02020603050405020304" pitchFamily="18" charset="0"/>
              </a:rPr>
              <a:t> </a:t>
            </a:r>
            <a:r>
              <a:rPr lang="uk-UA" sz="1900" dirty="0">
                <a:ea typeface="Times New Roman" panose="02020603050405020304" pitchFamily="18" charset="0"/>
              </a:rPr>
              <a:t>партнери.</a:t>
            </a:r>
          </a:p>
          <a:p>
            <a:pPr marL="342900" marR="67945" lvl="0" indent="-342900" algn="just">
              <a:spcAft>
                <a:spcPts val="0"/>
              </a:spcAft>
              <a:buSzPts val="1400"/>
              <a:buFont typeface="Times New Roman" panose="02020603050405020304" pitchFamily="18" charset="0"/>
              <a:buAutoNum type="arabicPeriod"/>
              <a:tabLst>
                <a:tab pos="685165" algn="l"/>
              </a:tabLst>
            </a:pPr>
            <a:r>
              <a:rPr lang="uk-UA" sz="1900" dirty="0">
                <a:ea typeface="Times New Roman" panose="02020603050405020304" pitchFamily="18" charset="0"/>
              </a:rPr>
              <a:t>Наявна практика збирання, аналізу та врахування інформації щодо кар’єрного шляху випускників освітньої</a:t>
            </a:r>
            <a:r>
              <a:rPr lang="uk-UA" sz="1900" spc="-35" dirty="0">
                <a:ea typeface="Times New Roman" panose="02020603050405020304" pitchFamily="18" charset="0"/>
              </a:rPr>
              <a:t> </a:t>
            </a:r>
            <a:r>
              <a:rPr lang="uk-UA" sz="1900" dirty="0">
                <a:ea typeface="Times New Roman" panose="02020603050405020304" pitchFamily="18" charset="0"/>
              </a:rPr>
              <a:t>програми.</a:t>
            </a:r>
          </a:p>
          <a:p>
            <a:pPr marL="342900" marR="68580" lvl="0" indent="-342900" algn="just">
              <a:spcAft>
                <a:spcPts val="0"/>
              </a:spcAft>
              <a:buSzPts val="1400"/>
              <a:buFont typeface="Times New Roman" panose="02020603050405020304" pitchFamily="18" charset="0"/>
              <a:buAutoNum type="arabicPeriod"/>
              <a:tabLst>
                <a:tab pos="665480" algn="l"/>
              </a:tabLst>
            </a:pPr>
            <a:r>
              <a:rPr lang="uk-UA" sz="1900" dirty="0">
                <a:ea typeface="Times New Roman" panose="02020603050405020304" pitchFamily="18" charset="0"/>
              </a:rPr>
              <a:t>Система забезпечення якості закладу вищої освіти забезпечує вчасне реагування на виявлені недоліки в освітній програмі та/або освітній діяльності з реалізації освітньої</a:t>
            </a:r>
            <a:r>
              <a:rPr lang="uk-UA" sz="1900" spc="-25" dirty="0">
                <a:ea typeface="Times New Roman" panose="02020603050405020304" pitchFamily="18" charset="0"/>
              </a:rPr>
              <a:t> </a:t>
            </a:r>
            <a:r>
              <a:rPr lang="uk-UA" sz="1900" dirty="0">
                <a:ea typeface="Times New Roman" panose="02020603050405020304" pitchFamily="18" charset="0"/>
              </a:rPr>
              <a:t>програми.</a:t>
            </a:r>
          </a:p>
          <a:p>
            <a:pPr marL="342900" marR="68580" lvl="0" indent="-342900" algn="just">
              <a:spcBef>
                <a:spcPts val="445"/>
              </a:spcBef>
              <a:spcAft>
                <a:spcPts val="0"/>
              </a:spcAft>
              <a:buSzPts val="1400"/>
              <a:buFont typeface="Times New Roman" panose="02020603050405020304" pitchFamily="18" charset="0"/>
              <a:buAutoNum type="arabicPeriod"/>
              <a:tabLst>
                <a:tab pos="692785" algn="l"/>
              </a:tabLst>
            </a:pPr>
            <a:r>
              <a:rPr lang="uk-UA" sz="1900" dirty="0">
                <a:ea typeface="Times New Roman" panose="02020603050405020304" pitchFamily="18" charset="0"/>
              </a:rPr>
              <a:t>Результати зовнішнього забезпечення якості вищої освіти (зокрема зауваження та пропозиції, сформульовані під час попередніх акредитацій) беруться до уваги під час перегляду освітньої</a:t>
            </a:r>
            <a:r>
              <a:rPr lang="uk-UA" sz="1900" spc="-35" dirty="0">
                <a:ea typeface="Times New Roman" panose="02020603050405020304" pitchFamily="18" charset="0"/>
              </a:rPr>
              <a:t> </a:t>
            </a:r>
            <a:r>
              <a:rPr lang="uk-UA" sz="1900" dirty="0">
                <a:ea typeface="Times New Roman" panose="02020603050405020304" pitchFamily="18" charset="0"/>
              </a:rPr>
              <a:t>програми.</a:t>
            </a:r>
          </a:p>
          <a:p>
            <a:pPr marL="342900" marR="68580" lvl="0" indent="-342900" algn="just">
              <a:spcBef>
                <a:spcPts val="445"/>
              </a:spcBef>
              <a:spcAft>
                <a:spcPts val="0"/>
              </a:spcAft>
              <a:buSzPts val="1400"/>
              <a:buFont typeface="Times New Roman" panose="02020603050405020304" pitchFamily="18" charset="0"/>
              <a:buAutoNum type="arabicPeriod"/>
              <a:tabLst>
                <a:tab pos="692785" algn="l"/>
              </a:tabLst>
            </a:pPr>
            <a:r>
              <a:rPr lang="uk-UA" sz="1900" dirty="0">
                <a:ea typeface="Times New Roman" panose="02020603050405020304" pitchFamily="18" charset="0"/>
              </a:rPr>
              <a:t>В академічній спільноті закладу вищої освіти сформована культура якості, що сприяє постійному розвитку освітньої програми та освітньої діяльності за цією</a:t>
            </a:r>
            <a:r>
              <a:rPr lang="uk-UA" sz="1900" spc="-15" dirty="0">
                <a:ea typeface="Times New Roman" panose="02020603050405020304" pitchFamily="18" charset="0"/>
              </a:rPr>
              <a:t> </a:t>
            </a:r>
            <a:r>
              <a:rPr lang="uk-UA" sz="1900" dirty="0">
                <a:ea typeface="Times New Roman" panose="02020603050405020304" pitchFamily="18" charset="0"/>
              </a:rPr>
              <a:t>програмою.</a:t>
            </a:r>
            <a:endParaRPr lang="uk-UA" sz="1900" dirty="0"/>
          </a:p>
        </p:txBody>
      </p:sp>
      <p:grpSp>
        <p:nvGrpSpPr>
          <p:cNvPr id="12" name="Групувати 11">
            <a:extLst>
              <a:ext uri="{FF2B5EF4-FFF2-40B4-BE49-F238E27FC236}">
                <a16:creationId xmlns:a16="http://schemas.microsoft.com/office/drawing/2014/main" id="{A021C8FF-83C4-4FF5-96E8-1E0CC44B975C}"/>
              </a:ext>
            </a:extLst>
          </p:cNvPr>
          <p:cNvGrpSpPr/>
          <p:nvPr/>
        </p:nvGrpSpPr>
        <p:grpSpPr>
          <a:xfrm>
            <a:off x="156388" y="-50945"/>
            <a:ext cx="11924648" cy="1082447"/>
            <a:chOff x="156388" y="-50945"/>
            <a:chExt cx="11924648" cy="1082447"/>
          </a:xfrm>
        </p:grpSpPr>
        <p:pic>
          <p:nvPicPr>
            <p:cNvPr id="13" name="Рисунок 7" descr="eu-erasmus-logo">
              <a:extLst>
                <a:ext uri="{FF2B5EF4-FFF2-40B4-BE49-F238E27FC236}">
                  <a16:creationId xmlns:a16="http://schemas.microsoft.com/office/drawing/2014/main" id="{ABCBCBB0-526F-4A14-BD03-7A6CD3029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a:extLst>
                <a:ext uri="{FF2B5EF4-FFF2-40B4-BE49-F238E27FC236}">
                  <a16:creationId xmlns:a16="http://schemas.microsoft.com/office/drawing/2014/main" id="{2072BD9F-68BE-4187-B354-0C3734D016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15" name="Рисунок 1" descr="Doc-hub">
              <a:extLst>
                <a:ext uri="{FF2B5EF4-FFF2-40B4-BE49-F238E27FC236}">
                  <a16:creationId xmlns:a16="http://schemas.microsoft.com/office/drawing/2014/main" id="{6DB1481B-ECA5-4673-819E-7123FBF36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Рисунок 21">
              <a:extLst>
                <a:ext uri="{FF2B5EF4-FFF2-40B4-BE49-F238E27FC236}">
                  <a16:creationId xmlns:a16="http://schemas.microsoft.com/office/drawing/2014/main" id="{C48D2D85-90C5-4530-BB71-4A06E4B963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352592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5967243E-625E-4824-84B2-A1434F6E6E6D}" type="slidenum">
              <a:rPr lang="uk-UA" smtClean="0"/>
              <a:t>8</a:t>
            </a:fld>
            <a:endParaRPr lang="uk-UA"/>
          </a:p>
        </p:txBody>
      </p:sp>
      <p:sp>
        <p:nvSpPr>
          <p:cNvPr id="10" name="Заголовок 1">
            <a:extLst>
              <a:ext uri="{FF2B5EF4-FFF2-40B4-BE49-F238E27FC236}">
                <a16:creationId xmlns:a16="http://schemas.microsoft.com/office/drawing/2014/main" id="{C948BA8C-735E-4DBB-A6D0-4ADF5B1EEFC4}"/>
              </a:ext>
            </a:extLst>
          </p:cNvPr>
          <p:cNvSpPr>
            <a:spLocks noGrp="1"/>
          </p:cNvSpPr>
          <p:nvPr>
            <p:ph type="ctrTitle"/>
          </p:nvPr>
        </p:nvSpPr>
        <p:spPr>
          <a:xfrm>
            <a:off x="312100" y="1072223"/>
            <a:ext cx="11879900" cy="1713052"/>
          </a:xfrm>
        </p:spPr>
        <p:txBody>
          <a:bodyPr>
            <a:noAutofit/>
          </a:bodyPr>
          <a:lstStyle/>
          <a:p>
            <a:pPr algn="l"/>
            <a:r>
              <a:rPr lang="uk-UA" sz="2800" b="1" u="sng" dirty="0">
                <a:latin typeface="+mn-lt"/>
                <a:ea typeface="+mn-ea"/>
                <a:cs typeface="+mn-cs"/>
              </a:rPr>
              <a:t>Рекомендації за результатами підготування </a:t>
            </a:r>
            <a:r>
              <a:rPr lang="uk-UA" sz="2800" b="1" u="sng" dirty="0" err="1">
                <a:latin typeface="+mn-lt"/>
                <a:ea typeface="+mn-ea"/>
                <a:cs typeface="+mn-cs"/>
              </a:rPr>
              <a:t>проєкту</a:t>
            </a:r>
            <a:r>
              <a:rPr lang="en-US" sz="2800" b="1"/>
              <a:t> DOCHUB</a:t>
            </a:r>
            <a:r>
              <a:rPr lang="uk-UA" sz="2800" b="1" u="sng">
                <a:latin typeface="+mn-lt"/>
                <a:ea typeface="+mn-ea"/>
                <a:cs typeface="+mn-cs"/>
              </a:rPr>
              <a:t> </a:t>
            </a:r>
            <a:br>
              <a:rPr lang="uk-UA" sz="2800" b="1" u="sng" dirty="0">
                <a:latin typeface="+mn-lt"/>
                <a:ea typeface="+mn-ea"/>
                <a:cs typeface="+mn-cs"/>
              </a:rPr>
            </a:br>
            <a:br>
              <a:rPr lang="uk-UA" sz="1600" dirty="0"/>
            </a:br>
            <a:br>
              <a:rPr lang="uk-UA" sz="1600" b="1" dirty="0"/>
            </a:br>
            <a:br>
              <a:rPr lang="uk-UA" sz="1600" b="1" dirty="0"/>
            </a:br>
            <a:endParaRPr lang="uk-UA" sz="1600" b="1" dirty="0">
              <a:solidFill>
                <a:schemeClr val="accent1">
                  <a:lumMod val="75000"/>
                </a:schemeClr>
              </a:solidFill>
              <a:latin typeface="Arial" panose="020B0604020202020204" pitchFamily="34" charset="0"/>
              <a:cs typeface="Arial" panose="020B0604020202020204" pitchFamily="34" charset="0"/>
            </a:endParaRPr>
          </a:p>
        </p:txBody>
      </p:sp>
      <p:pic>
        <p:nvPicPr>
          <p:cNvPr id="11" name="Рисунок 1" descr="Doc-hub">
            <a:extLst>
              <a:ext uri="{FF2B5EF4-FFF2-40B4-BE49-F238E27FC236}">
                <a16:creationId xmlns:a16="http://schemas.microsoft.com/office/drawing/2014/main" id="{FB8C9A38-49D0-4B3A-BD7C-A92EC89A4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1202084"/>
            <a:ext cx="1753676" cy="94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кутник 1">
            <a:extLst>
              <a:ext uri="{FF2B5EF4-FFF2-40B4-BE49-F238E27FC236}">
                <a16:creationId xmlns:a16="http://schemas.microsoft.com/office/drawing/2014/main" id="{FC06547A-4C25-4D19-AEFA-324DD1A00E87}"/>
              </a:ext>
            </a:extLst>
          </p:cNvPr>
          <p:cNvSpPr/>
          <p:nvPr/>
        </p:nvSpPr>
        <p:spPr>
          <a:xfrm>
            <a:off x="3048000" y="2413338"/>
            <a:ext cx="6891130" cy="3970318"/>
          </a:xfrm>
          <a:prstGeom prst="rect">
            <a:avLst/>
          </a:prstGeom>
        </p:spPr>
        <p:txBody>
          <a:bodyPr wrap="square">
            <a:spAutoFit/>
          </a:bodyPr>
          <a:lstStyle/>
          <a:p>
            <a:r>
              <a:rPr lang="uk-UA" sz="2800" dirty="0">
                <a:solidFill>
                  <a:srgbClr val="000000"/>
                </a:solidFill>
                <a:latin typeface="Times New Roman" panose="02020603050405020304" pitchFamily="18" charset="0"/>
                <a:ea typeface="Times New Roman" panose="02020603050405020304" pitchFamily="18" charset="0"/>
              </a:rPr>
              <a:t>Розроблений </a:t>
            </a:r>
            <a:r>
              <a:rPr lang="uk-UA" sz="2800" dirty="0" err="1">
                <a:solidFill>
                  <a:srgbClr val="000000"/>
                </a:solidFill>
                <a:latin typeface="Times New Roman" panose="02020603050405020304" pitchFamily="18" charset="0"/>
                <a:ea typeface="Times New Roman" panose="02020603050405020304" pitchFamily="18" charset="0"/>
              </a:rPr>
              <a:t>силабус</a:t>
            </a:r>
            <a:r>
              <a:rPr lang="uk-UA" sz="2800" dirty="0">
                <a:solidFill>
                  <a:srgbClr val="000000"/>
                </a:solidFill>
                <a:latin typeface="Times New Roman" panose="02020603050405020304" pitchFamily="18" charset="0"/>
                <a:ea typeface="Times New Roman" panose="02020603050405020304" pitchFamily="18" charset="0"/>
              </a:rPr>
              <a:t> для курсу «Забезпечення якості освітньої діяльності» у межах викладання основ освітньої політики для аспірантів: курс розрахований для аспірантів спеціальності 011 «Освітні, педагогічні науки» та аспірантів спеціальності 073 «Менеджмент» за освітньою програмою «Управління навчальним закладом»</a:t>
            </a:r>
            <a:endParaRPr lang="uk-UA" sz="2800" dirty="0"/>
          </a:p>
        </p:txBody>
      </p:sp>
      <p:grpSp>
        <p:nvGrpSpPr>
          <p:cNvPr id="13" name="Групувати 12">
            <a:extLst>
              <a:ext uri="{FF2B5EF4-FFF2-40B4-BE49-F238E27FC236}">
                <a16:creationId xmlns:a16="http://schemas.microsoft.com/office/drawing/2014/main" id="{9171FB9A-C496-44A8-B67F-24FEB0302B1D}"/>
              </a:ext>
            </a:extLst>
          </p:cNvPr>
          <p:cNvGrpSpPr/>
          <p:nvPr/>
        </p:nvGrpSpPr>
        <p:grpSpPr>
          <a:xfrm>
            <a:off x="156388" y="-50945"/>
            <a:ext cx="11924648" cy="1082447"/>
            <a:chOff x="156388" y="-50945"/>
            <a:chExt cx="11924648" cy="1082447"/>
          </a:xfrm>
        </p:grpSpPr>
        <p:pic>
          <p:nvPicPr>
            <p:cNvPr id="14" name="Рисунок 7" descr="eu-erasmus-logo">
              <a:extLst>
                <a:ext uri="{FF2B5EF4-FFF2-40B4-BE49-F238E27FC236}">
                  <a16:creationId xmlns:a16="http://schemas.microsoft.com/office/drawing/2014/main" id="{F32C54E6-F161-4C71-8819-03B86E40F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4">
              <a:extLst>
                <a:ext uri="{FF2B5EF4-FFF2-40B4-BE49-F238E27FC236}">
                  <a16:creationId xmlns:a16="http://schemas.microsoft.com/office/drawing/2014/main" id="{6D1BD82C-6E56-4240-9712-9CEC630638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23" name="Рисунок 1" descr="Doc-hub">
              <a:extLst>
                <a:ext uri="{FF2B5EF4-FFF2-40B4-BE49-F238E27FC236}">
                  <a16:creationId xmlns:a16="http://schemas.microsoft.com/office/drawing/2014/main" id="{85150027-1F35-4732-81F6-5D37CE6AF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Рисунок 23">
              <a:extLst>
                <a:ext uri="{FF2B5EF4-FFF2-40B4-BE49-F238E27FC236}">
                  <a16:creationId xmlns:a16="http://schemas.microsoft.com/office/drawing/2014/main" id="{C7980C33-6FBB-4F58-B595-3495A1BAD9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320380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5967243E-625E-4824-84B2-A1434F6E6E6D}" type="slidenum">
              <a:rPr lang="uk-UA" smtClean="0"/>
              <a:t>9</a:t>
            </a:fld>
            <a:endParaRPr lang="uk-UA"/>
          </a:p>
        </p:txBody>
      </p:sp>
      <p:sp>
        <p:nvSpPr>
          <p:cNvPr id="10" name="Заголовок 1">
            <a:extLst>
              <a:ext uri="{FF2B5EF4-FFF2-40B4-BE49-F238E27FC236}">
                <a16:creationId xmlns:a16="http://schemas.microsoft.com/office/drawing/2014/main" id="{C948BA8C-735E-4DBB-A6D0-4ADF5B1EEFC4}"/>
              </a:ext>
            </a:extLst>
          </p:cNvPr>
          <p:cNvSpPr>
            <a:spLocks noGrp="1"/>
          </p:cNvSpPr>
          <p:nvPr>
            <p:ph type="ctrTitle"/>
          </p:nvPr>
        </p:nvSpPr>
        <p:spPr>
          <a:xfrm>
            <a:off x="312100" y="1072223"/>
            <a:ext cx="11879900" cy="1713052"/>
          </a:xfrm>
        </p:spPr>
        <p:txBody>
          <a:bodyPr>
            <a:noAutofit/>
          </a:bodyPr>
          <a:lstStyle/>
          <a:p>
            <a:pPr algn="l"/>
            <a:r>
              <a:rPr lang="uk-UA" sz="2800" b="1" u="sng" dirty="0">
                <a:latin typeface="+mn-lt"/>
                <a:ea typeface="+mn-ea"/>
                <a:cs typeface="+mn-cs"/>
              </a:rPr>
              <a:t>Рекомендації для курсу:</a:t>
            </a:r>
            <a:br>
              <a:rPr lang="uk-UA" sz="2800" b="1" u="sng" dirty="0">
                <a:latin typeface="+mn-lt"/>
                <a:ea typeface="+mn-ea"/>
                <a:cs typeface="+mn-cs"/>
              </a:rPr>
            </a:br>
            <a:br>
              <a:rPr lang="uk-UA" sz="1600" dirty="0"/>
            </a:br>
            <a:br>
              <a:rPr lang="uk-UA" sz="1600" b="1" dirty="0"/>
            </a:br>
            <a:br>
              <a:rPr lang="uk-UA" sz="1600" b="1" dirty="0"/>
            </a:br>
            <a:endParaRPr lang="uk-UA" sz="1600" b="1" dirty="0">
              <a:solidFill>
                <a:schemeClr val="accent1">
                  <a:lumMod val="75000"/>
                </a:schemeClr>
              </a:solidFill>
              <a:latin typeface="Arial" panose="020B0604020202020204" pitchFamily="34" charset="0"/>
              <a:cs typeface="Arial" panose="020B0604020202020204" pitchFamily="34" charset="0"/>
            </a:endParaRPr>
          </a:p>
        </p:txBody>
      </p:sp>
      <p:pic>
        <p:nvPicPr>
          <p:cNvPr id="11" name="Рисунок 1" descr="Doc-hub">
            <a:extLst>
              <a:ext uri="{FF2B5EF4-FFF2-40B4-BE49-F238E27FC236}">
                <a16:creationId xmlns:a16="http://schemas.microsoft.com/office/drawing/2014/main" id="{FB8C9A38-49D0-4B3A-BD7C-A92EC89A4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072223"/>
            <a:ext cx="1835426" cy="99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кутник 2">
            <a:extLst>
              <a:ext uri="{FF2B5EF4-FFF2-40B4-BE49-F238E27FC236}">
                <a16:creationId xmlns:a16="http://schemas.microsoft.com/office/drawing/2014/main" id="{830CE81D-6AAA-430A-A2B9-7FC91ABA85E0}"/>
              </a:ext>
            </a:extLst>
          </p:cNvPr>
          <p:cNvSpPr/>
          <p:nvPr/>
        </p:nvSpPr>
        <p:spPr>
          <a:xfrm>
            <a:off x="355169" y="1965779"/>
            <a:ext cx="11609887" cy="4832092"/>
          </a:xfrm>
          <a:prstGeom prst="rect">
            <a:avLst/>
          </a:prstGeom>
        </p:spPr>
        <p:txBody>
          <a:bodyPr wrap="square">
            <a:spAutoFit/>
          </a:bodyPr>
          <a:lstStyle/>
          <a:p>
            <a:r>
              <a:rPr lang="uk-UA" sz="2200" dirty="0">
                <a:solidFill>
                  <a:srgbClr val="000000"/>
                </a:solidFill>
                <a:latin typeface="Times New Roman" panose="02020603050405020304" pitchFamily="18" charset="0"/>
                <a:ea typeface="Times New Roman" panose="02020603050405020304" pitchFamily="18" charset="0"/>
              </a:rPr>
              <a:t>1. Розвиток та становлення сучасної політики якості вищої освіти. Історичні етапи становлення наукового напрямку про управління якістю, розвиток напрямку про якість вищої освіти. </a:t>
            </a:r>
          </a:p>
          <a:p>
            <a:r>
              <a:rPr lang="uk-UA" sz="2200" dirty="0">
                <a:solidFill>
                  <a:srgbClr val="000000"/>
                </a:solidFill>
                <a:latin typeface="Times New Roman" panose="02020603050405020304" pitchFamily="18" charset="0"/>
                <a:ea typeface="Times New Roman" panose="02020603050405020304" pitchFamily="18" charset="0"/>
              </a:rPr>
              <a:t>2. Політика забезпечення якості вищої освіти та досвід різних країн: місце забезпечення якості вищої освіти в державній освітній політиці. Об’єкти та суб’єкти державної політики якості вищої освіти. Органи управління, законодавча база з управління якістю вищої освіти. </a:t>
            </a:r>
          </a:p>
          <a:p>
            <a:r>
              <a:rPr lang="uk-UA" sz="2200" dirty="0">
                <a:solidFill>
                  <a:srgbClr val="000000"/>
                </a:solidFill>
                <a:latin typeface="Times New Roman" panose="02020603050405020304" pitchFamily="18" charset="0"/>
                <a:ea typeface="Times New Roman" panose="02020603050405020304" pitchFamily="18" charset="0"/>
              </a:rPr>
              <a:t>3. Діяльність університетів у сфері якості вищої освіти: об’єкти та суб’єкти управління якістю у закладах вищої освіти, органи управління, організаційна структура управління, політика закладів вищої освіти у сфері якості освітньої діяльності. Досвід європейських країн у політиці забезпечення якості вищої освіти. </a:t>
            </a:r>
          </a:p>
          <a:p>
            <a:r>
              <a:rPr lang="uk-UA" sz="2200" dirty="0">
                <a:solidFill>
                  <a:srgbClr val="000000"/>
                </a:solidFill>
                <a:latin typeface="Times New Roman" panose="02020603050405020304" pitchFamily="18" charset="0"/>
                <a:ea typeface="Times New Roman" panose="02020603050405020304" pitchFamily="18" charset="0"/>
              </a:rPr>
              <a:t>4. Досвід оцінювання якості вищої освіти: досвід різних країн: оцінювання якості  вищої освіти як елементи виконання функції контролювання вищої освіти: загальнодержавний та університетський підходи. Конкурси, премії та рейтинги університетів як елементи оцінювання та забезпечення якості вищої освіти. Стандарти якості як інструменти оцінювання та порівняння вищої освіти.</a:t>
            </a:r>
            <a:endParaRPr lang="uk-UA" sz="2200" dirty="0"/>
          </a:p>
        </p:txBody>
      </p:sp>
      <p:grpSp>
        <p:nvGrpSpPr>
          <p:cNvPr id="13" name="Групувати 12">
            <a:extLst>
              <a:ext uri="{FF2B5EF4-FFF2-40B4-BE49-F238E27FC236}">
                <a16:creationId xmlns:a16="http://schemas.microsoft.com/office/drawing/2014/main" id="{DF1D1789-CDEE-4525-B8E6-0F572150E0F7}"/>
              </a:ext>
            </a:extLst>
          </p:cNvPr>
          <p:cNvGrpSpPr/>
          <p:nvPr/>
        </p:nvGrpSpPr>
        <p:grpSpPr>
          <a:xfrm>
            <a:off x="156388" y="-50945"/>
            <a:ext cx="11924648" cy="1082447"/>
            <a:chOff x="156388" y="-50945"/>
            <a:chExt cx="11924648" cy="1082447"/>
          </a:xfrm>
        </p:grpSpPr>
        <p:pic>
          <p:nvPicPr>
            <p:cNvPr id="14" name="Рисунок 7" descr="eu-erasmus-logo">
              <a:extLst>
                <a:ext uri="{FF2B5EF4-FFF2-40B4-BE49-F238E27FC236}">
                  <a16:creationId xmlns:a16="http://schemas.microsoft.com/office/drawing/2014/main" id="{121A26D1-CEF9-4012-BE2F-480D78FFC7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88" y="217739"/>
              <a:ext cx="2129612" cy="4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4">
              <a:extLst>
                <a:ext uri="{FF2B5EF4-FFF2-40B4-BE49-F238E27FC236}">
                  <a16:creationId xmlns:a16="http://schemas.microsoft.com/office/drawing/2014/main" id="{2DD90173-2462-4B8F-8F3B-6A3C0BACA0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7252" y="-50945"/>
              <a:ext cx="1530958" cy="1082447"/>
            </a:xfrm>
            <a:prstGeom prst="rect">
              <a:avLst/>
            </a:prstGeom>
          </p:spPr>
        </p:pic>
        <p:pic>
          <p:nvPicPr>
            <p:cNvPr id="23" name="Рисунок 1" descr="Doc-hub">
              <a:extLst>
                <a:ext uri="{FF2B5EF4-FFF2-40B4-BE49-F238E27FC236}">
                  <a16:creationId xmlns:a16="http://schemas.microsoft.com/office/drawing/2014/main" id="{D0F520E6-9816-4518-A79D-094FE2A2B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120" y="99219"/>
              <a:ext cx="1443799" cy="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Рисунок 23">
              <a:extLst>
                <a:ext uri="{FF2B5EF4-FFF2-40B4-BE49-F238E27FC236}">
                  <a16:creationId xmlns:a16="http://schemas.microsoft.com/office/drawing/2014/main" id="{B6DBFF34-F96B-4ADC-9444-7D9CE2E256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5904" y="45496"/>
              <a:ext cx="1615132" cy="857930"/>
            </a:xfrm>
            <a:prstGeom prst="rect">
              <a:avLst/>
            </a:prstGeom>
          </p:spPr>
        </p:pic>
      </p:grpSp>
    </p:spTree>
    <p:extLst>
      <p:ext uri="{BB962C8B-B14F-4D97-AF65-F5344CB8AC3E}">
        <p14:creationId xmlns:p14="http://schemas.microsoft.com/office/powerpoint/2010/main" val="20463842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1892</TotalTime>
  <Words>1844</Words>
  <Application>Microsoft Office PowerPoint</Application>
  <PresentationFormat>Широкий екран</PresentationFormat>
  <Paragraphs>239</Paragraphs>
  <Slides>20</Slides>
  <Notes>20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20</vt:i4>
      </vt:variant>
    </vt:vector>
  </HeadingPairs>
  <TitlesOfParts>
    <vt:vector size="28" baseType="lpstr">
      <vt:lpstr>Arial</vt:lpstr>
      <vt:lpstr>Arial</vt:lpstr>
      <vt:lpstr>Calibri</vt:lpstr>
      <vt:lpstr>Calibri Light</vt:lpstr>
      <vt:lpstr>inherit</vt:lpstr>
      <vt:lpstr>Libre Baskerville</vt:lpstr>
      <vt:lpstr>Times New Roman</vt:lpstr>
      <vt:lpstr>Тема Office</vt:lpstr>
      <vt:lpstr>«Започаткування Центрів внутрішнього забезпечення якості освітніх послуг (ЦВЗЯО)</vt:lpstr>
      <vt:lpstr>Вхідні пункти проблеми:  1. Вимоги Закону України «Про вищу освіту» до системи внутрішнього забезпечення якості освітніх послуг ЗВО.  2. Рекомендації НАЗЯВО до системи внутрішнього забезпечення якості освітніх послуг ЗВО.  3. Рекомендації за результатами виконання міжнародних проектів.  4. ЦВЗЯО як інструмент налагодження процедур акредитації освітніх програм та виконання критеріїв акредитації в нових умовах.</vt:lpstr>
      <vt:lpstr>Вимоги Закону України «Про вищу освіту» до системи внутрішнього забезпечення якості освітніх послуг ЗВО «… передбачає здійснення таких процедур і заходів: 1) визначення принципів та процедур забезпечення якості вищої освіти;  2) здійснення моніторингу та періодичного перегляду освітніх програм;  3) щорічне оцінювання здобувачів вищої освіти, науково-педагогічних і педагогічних працівників закладу вищої освіти ….; 4) забезпечення підвищення кваліфікації … наукових і науково-педагогічних працівників;  5) забезпечення наявності необхідних ресурсів для організації освітнього процесу, у тому числі самостійної роботи студентів, за кожною освітньою програмою; 6) забезпечення інформаційних систем для ефективного управління освітнім процесом; 7) забезпечення публічності інформації про освітні програми, ступені вищої освіти … 8) забезпечення дотримання академічної доброчесності …; 9) інших процедур і заходів.» (?)</vt:lpstr>
      <vt:lpstr>Презентація PowerPoint</vt:lpstr>
      <vt:lpstr>Рекомендації НАЗЯВО до системи внутрішнього забезпечення якості освітніх послуг ЗВО:  </vt:lpstr>
      <vt:lpstr>Рекомендації НАЗЯВО до системи внутрішнього забезпечення якості освітніх послуг ЗВО: 1. Значення внутрішнього забезпечення якості для акредитації освітніх  програм та інституційної акредитації. 2. Центр внутрішнього забезпечення якості (назва умовна) (не контролюючі, а сервісні функції, модерує всі необхідні процеси, збирає інформацію, готує рекомендації для прийняття необхідних рішень на всіх рівнях управління ЗВО). 3. Роль і значення інших університетських підрозділів. 4.  Документальне і програмне забезпечення необхідних процедур. 5. Регулярні онлайн опитування студентів. 6. Опитування випускників і працедавців. 7.  Забезпечення академічної доброчесності. 8. Підвищення кваліфікації (професійний розвиток) викладачів. 9. Лідерство.   </vt:lpstr>
      <vt:lpstr>Додаток до Положення про акредитацію освітніх програм, за якими здійснюється підготовка здобувачів вищої освіти (пункт 6 розділу І)  Критерії оцінювання якості освітньої програми …  </vt:lpstr>
      <vt:lpstr>Рекомендації за результатами підготування проєкту DOCHUB     </vt:lpstr>
      <vt:lpstr>Рекомендації для курсу:    </vt:lpstr>
      <vt:lpstr>Рекомендації за результатами підготування проєкту EDUQAS     </vt:lpstr>
      <vt:lpstr>Рекомендації щодо системи ВЗЯ  Université de Lorraine, Nancy, France    </vt:lpstr>
      <vt:lpstr>Рекомендації щодо системи ВЗЯ за проєктом Ерасмус+ з Університетом Кінгстона (Великобританія)     </vt:lpstr>
      <vt:lpstr>Рекомендації щодо системи ВЗЯ за проєктом Ерасмус+ з Університетом Кінгстона (Великобританія) (продовж.)    </vt:lpstr>
      <vt:lpstr>Рекомендації щодо системи ВЗЯ за проєктом «Інноваційний університет та лідерство: Фаза ІІІ» (Варшавський університет, Ягелонський університет, Польща)    </vt:lpstr>
      <vt:lpstr>Рекомендації щодо системи ВЗЯ за проєктом «Інноваційний університет та лідерство»    </vt:lpstr>
      <vt:lpstr>ЦВЗЯО як інструмент налагодження процедур акредитації освітніх програм та виконання критеріїв акредитації в нових умовах   </vt:lpstr>
      <vt:lpstr>Завдання Центру:   1. Координування роботи внутрішньої (внутрішньо-університетської) системи забезпечення якості вищої освіти зокрема щодо перегляду і покращення навчальних курсів та освітніх програм для проведення акредитації освітніх програм та інституційної акредитації.  2. Надання ректору та Вченій раді необхідної інформації для прийняття управлінських рішень з питань внутрішньої системи забезпечення якості освіти.  3. Аналіз можливостей та надання рекомендацій стосовно оптимізації функцій підрозділів з метою підвищення ефективності забезпечення якості.   </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Трансформація управління сучасним університетом</dc:title>
  <dc:creator>MMP_OIB</dc:creator>
  <cp:lastModifiedBy>Роман Шуляр</cp:lastModifiedBy>
  <cp:revision>214</cp:revision>
  <cp:lastPrinted>2017-11-01T13:24:15Z</cp:lastPrinted>
  <dcterms:created xsi:type="dcterms:W3CDTF">2017-10-01T15:33:00Z</dcterms:created>
  <dcterms:modified xsi:type="dcterms:W3CDTF">2019-09-26T20:14:09Z</dcterms:modified>
</cp:coreProperties>
</file>